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5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9144000" cy="6858000" type="screen4x3"/>
  <p:notesSz cx="6858000" cy="9144000"/>
  <p:embeddedFontLst>
    <p:embeddedFont>
      <p:font typeface="Times" panose="02020603050405020304" pitchFamily="18" charset="0"/>
      <p:regular r:id="rId60"/>
      <p:bold r:id="rId61"/>
      <p:italic r:id="rId62"/>
      <p:boldItalic r:id="rId63"/>
    </p:embeddedFont>
    <p:embeddedFont>
      <p:font typeface="Tahoma" panose="020B0604030504040204" pitchFamily="3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4.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5.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28413674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28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186" name="Google Shape;18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 name="Google Shape;1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94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11</a:t>
            </a:fld>
            <a:endParaRPr/>
          </a:p>
        </p:txBody>
      </p:sp>
      <p:sp>
        <p:nvSpPr>
          <p:cNvPr id="194" name="Google Shape;19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 name="Google Shape;19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48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12</a:t>
            </a:fld>
            <a:endParaRPr/>
          </a:p>
        </p:txBody>
      </p:sp>
      <p:sp>
        <p:nvSpPr>
          <p:cNvPr id="204" name="Google Shape;20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40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13</a:t>
            </a:fld>
            <a:endParaRPr/>
          </a:p>
        </p:txBody>
      </p:sp>
      <p:sp>
        <p:nvSpPr>
          <p:cNvPr id="215" name="Google Shape;21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41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225" name="Google Shape;22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 name="Google Shape;226;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827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233" name="Google Shape;23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1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16</a:t>
            </a:fld>
            <a:endParaRPr/>
          </a:p>
        </p:txBody>
      </p:sp>
      <p:sp>
        <p:nvSpPr>
          <p:cNvPr id="241" name="Google Shape;24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 name="Google Shape;2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922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17</a:t>
            </a:fld>
            <a:endParaRPr/>
          </a:p>
        </p:txBody>
      </p:sp>
      <p:sp>
        <p:nvSpPr>
          <p:cNvPr id="251" name="Google Shape;25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 name="Google Shape;25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093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261" name="Google Shape;26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 name="Google Shape;26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417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276" name="Google Shape;27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38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356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284" name="Google Shape;28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619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292" name="Google Shape;29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107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302" name="Google Shape;30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183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312" name="Google Shape;31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07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327" name="Google Shape;32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8" name="Google Shape;32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077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335" name="Google Shape;33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406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26</a:t>
            </a:fld>
            <a:endParaRPr/>
          </a:p>
        </p:txBody>
      </p:sp>
      <p:sp>
        <p:nvSpPr>
          <p:cNvPr id="343" name="Google Shape;34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413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353" name="Google Shape;35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915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362" name="Google Shape;36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607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370" name="Google Shape;37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1" name="Google Shape;371;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6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12.#</a:t>
            </a:r>
            <a:endParaRPr/>
          </a:p>
        </p:txBody>
      </p:sp>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484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385" name="Google Shape;38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597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393" name="Google Shape;39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020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401" name="Google Shape;40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2" name="Google Shape;402;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309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409" name="Google Shape;40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105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419" name="Google Shape;41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911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434" name="Google Shape;43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00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442" name="Google Shape;44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713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457" name="Google Shape;457;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10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477" name="Google Shape;47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046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492" name="Google Shape;492;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 name="Google Shape;493;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311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559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503" name="Google Shape;50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4" name="Google Shape;504;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052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513" name="Google Shape;51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151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528" name="Google Shape;52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353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536" name="Google Shape;53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74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551" name="Google Shape;55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 name="Google Shape;552;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4391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559" name="Google Shape;559;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0" name="Google Shape;560;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28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574" name="Google Shape;57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5" name="Google Shape;575;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52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582" name="Google Shape;58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3" name="Google Shape;583;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4858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591" name="Google Shape;59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2" name="Google Shape;592;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221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600" name="Google Shape;600;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1" name="Google Shape;601;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956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134" name="Google Shape;13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 name="Google Shape;13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590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608" name="Google Shape;608;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9" name="Google Shape;609;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1346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5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617" name="Google Shape;61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8" name="Google Shape;618;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565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5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626" name="Google Shape;62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7" name="Google Shape;62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47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5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53</a:t>
            </a:fld>
            <a:endParaRPr/>
          </a:p>
        </p:txBody>
      </p:sp>
      <p:sp>
        <p:nvSpPr>
          <p:cNvPr id="635" name="Google Shape;63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267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54</a:t>
            </a:fld>
            <a:endParaRPr/>
          </a:p>
        </p:txBody>
      </p:sp>
      <p:sp>
        <p:nvSpPr>
          <p:cNvPr id="646" name="Google Shape;64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 name="Google Shape;647;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885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55</a:t>
            </a:fld>
            <a:endParaRPr/>
          </a:p>
        </p:txBody>
      </p:sp>
      <p:sp>
        <p:nvSpPr>
          <p:cNvPr id="657" name="Google Shape;657;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129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144" name="Google Shape;14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33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159" name="Google Shape;15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 name="Google Shape;16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51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12.#</a:t>
            </a:r>
            <a:endParaRPr/>
          </a:p>
        </p:txBody>
      </p:sp>
      <p:sp>
        <p:nvSpPr>
          <p:cNvPr id="167" name="Google Shape;16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295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a:t>
            </a:fld>
            <a:endParaRPr/>
          </a:p>
        </p:txBody>
      </p:sp>
      <p:sp>
        <p:nvSpPr>
          <p:cNvPr id="176" name="Google Shape;17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37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12.</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12</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152400" y="2590800"/>
            <a:ext cx="4114800" cy="3046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Media </a:t>
            </a:r>
            <a:br>
              <a:rPr lang="en-US" sz="4800" b="1" i="1" u="none" strike="noStrike" cap="none">
                <a:solidFill>
                  <a:srgbClr val="002060"/>
                </a:solidFill>
                <a:latin typeface="Times"/>
                <a:ea typeface="Times"/>
                <a:cs typeface="Times"/>
                <a:sym typeface="Times"/>
              </a:rPr>
            </a:br>
            <a:r>
              <a:rPr lang="en-US" sz="4800" b="1" i="1" u="none" strike="noStrike" cap="none">
                <a:solidFill>
                  <a:srgbClr val="002060"/>
                </a:solidFill>
                <a:latin typeface="Times"/>
                <a:ea typeface="Times"/>
                <a:cs typeface="Times"/>
                <a:sym typeface="Times"/>
              </a:rPr>
              <a:t>Access</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Control</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(MAC)</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10</a:t>
            </a:fld>
            <a:endParaRPr/>
          </a:p>
        </p:txBody>
      </p:sp>
      <p:sp>
        <p:nvSpPr>
          <p:cNvPr id="190" name="Google Shape;190;p2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12.4:  </a:t>
            </a:r>
            <a:r>
              <a:rPr lang="en-US" sz="2000" b="1" i="1" u="none">
                <a:solidFill>
                  <a:schemeClr val="dk1"/>
                </a:solidFill>
                <a:latin typeface="Times"/>
                <a:ea typeface="Times"/>
                <a:cs typeface="Times"/>
                <a:sym typeface="Times"/>
              </a:rPr>
              <a:t>Vulnerable time for pure ALOHA protocol</a:t>
            </a:r>
            <a:endParaRPr/>
          </a:p>
        </p:txBody>
      </p:sp>
      <p:pic>
        <p:nvPicPr>
          <p:cNvPr id="191" name="Google Shape;191;p25"/>
          <p:cNvPicPr preferRelativeResize="0"/>
          <p:nvPr/>
        </p:nvPicPr>
        <p:blipFill rotWithShape="1">
          <a:blip r:embed="rId3">
            <a:alphaModFix/>
          </a:blip>
          <a:srcRect/>
          <a:stretch/>
        </p:blipFill>
        <p:spPr>
          <a:xfrm>
            <a:off x="1073150" y="1939925"/>
            <a:ext cx="7613650" cy="3013075"/>
          </a:xfrm>
          <a:prstGeom prst="rect">
            <a:avLst/>
          </a:prstGeom>
          <a:noFill/>
          <a:ln>
            <a:noFill/>
          </a:ln>
        </p:spPr>
      </p:pic>
      <p:sp>
        <p:nvSpPr>
          <p:cNvPr id="2" name="TextBox 1"/>
          <p:cNvSpPr txBox="1"/>
          <p:nvPr/>
        </p:nvSpPr>
        <p:spPr>
          <a:xfrm>
            <a:off x="352467" y="5322957"/>
            <a:ext cx="8334333" cy="707886"/>
          </a:xfrm>
          <a:prstGeom prst="rect">
            <a:avLst/>
          </a:prstGeom>
          <a:noFill/>
        </p:spPr>
        <p:txBody>
          <a:bodyPr wrap="none" rtlCol="0">
            <a:spAutoFit/>
          </a:bodyPr>
          <a:lstStyle/>
          <a:p>
            <a:r>
              <a:rPr lang="en-US" sz="2000" dirty="0" smtClean="0"/>
              <a:t>Pure </a:t>
            </a:r>
            <a:r>
              <a:rPr lang="en-US" sz="2000" dirty="0" err="1" smtClean="0"/>
              <a:t>AlOHA</a:t>
            </a:r>
            <a:r>
              <a:rPr lang="en-US" sz="2000" dirty="0" smtClean="0"/>
              <a:t> Vulnerable Time=2* </a:t>
            </a:r>
            <a:r>
              <a:rPr lang="en-US" sz="2000" dirty="0" err="1" smtClean="0"/>
              <a:t>T</a:t>
            </a:r>
            <a:r>
              <a:rPr lang="en-US" sz="2000" baseline="-25000" dirty="0" err="1" smtClean="0"/>
              <a:t>fr</a:t>
            </a:r>
            <a:endParaRPr lang="en-US" sz="2000" baseline="-25000" dirty="0" smtClean="0"/>
          </a:p>
          <a:p>
            <a:r>
              <a:rPr lang="en-US" sz="2000" dirty="0" err="1" smtClean="0"/>
              <a:t>T</a:t>
            </a:r>
            <a:r>
              <a:rPr lang="en-US" sz="2000" baseline="-25000" dirty="0" err="1" smtClean="0"/>
              <a:t>fr</a:t>
            </a:r>
            <a:r>
              <a:rPr lang="en-US" sz="2000" dirty="0" smtClean="0"/>
              <a:t>=station send fixed length frames with each frames taking </a:t>
            </a:r>
            <a:r>
              <a:rPr lang="en-US" sz="2000" dirty="0" err="1" smtClean="0"/>
              <a:t>T</a:t>
            </a:r>
            <a:r>
              <a:rPr lang="en-US" sz="2000" baseline="-25000" dirty="0" err="1" smtClean="0"/>
              <a:t>fr</a:t>
            </a:r>
            <a:r>
              <a:rPr lang="en-US" sz="2000" dirty="0" smtClean="0"/>
              <a:t> seconds</a:t>
            </a:r>
            <a:endParaRPr lang="en-IN"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p:nvPr/>
        </p:nvSpPr>
        <p:spPr>
          <a:xfrm>
            <a:off x="76200" y="696912"/>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pure ALOHA network transmits 200-bit frames on a shared channel of 200 kbps. What is the requirement to make this frame collision-free?</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Average frame transmission time T</a:t>
            </a:r>
            <a:r>
              <a:rPr lang="en-US" sz="2800" b="0" i="0" u="none" baseline="-25000">
                <a:solidFill>
                  <a:schemeClr val="dk1"/>
                </a:solidFill>
                <a:latin typeface="Times New Roman"/>
                <a:ea typeface="Times New Roman"/>
                <a:cs typeface="Times New Roman"/>
                <a:sym typeface="Times New Roman"/>
              </a:rPr>
              <a:t>fr</a:t>
            </a:r>
            <a:r>
              <a:rPr lang="en-US" sz="2800" b="0" i="0" u="none">
                <a:solidFill>
                  <a:schemeClr val="dk1"/>
                </a:solidFill>
                <a:latin typeface="Times New Roman"/>
                <a:ea typeface="Times New Roman"/>
                <a:cs typeface="Times New Roman"/>
                <a:sym typeface="Times New Roman"/>
              </a:rPr>
              <a:t> is 200 bits/200 kbps or 1 ms. The vulnerable time is 2 × 1 ms = 2 ms. This means no station should send later than 1 ms before this station starts transmission and no station should start sending during the period (1 ms) that this station is sending.</a:t>
            </a:r>
            <a:endParaRPr/>
          </a:p>
        </p:txBody>
      </p:sp>
      <p:grpSp>
        <p:nvGrpSpPr>
          <p:cNvPr id="198" name="Google Shape;198;p26"/>
          <p:cNvGrpSpPr/>
          <p:nvPr/>
        </p:nvGrpSpPr>
        <p:grpSpPr>
          <a:xfrm>
            <a:off x="0" y="0"/>
            <a:ext cx="9144000" cy="609600"/>
            <a:chOff x="0" y="2448"/>
            <a:chExt cx="5760" cy="384"/>
          </a:xfrm>
        </p:grpSpPr>
        <p:sp>
          <p:nvSpPr>
            <p:cNvPr id="199" name="Google Shape;199;p2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0" name="Google Shape;200;p2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12.2</a:t>
              </a:r>
              <a:endParaRPr/>
            </a:p>
          </p:txBody>
        </p:sp>
      </p:grpSp>
      <p:sp>
        <p:nvSpPr>
          <p:cNvPr id="201" name="Google Shape;201;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p:nvPr/>
        </p:nvSpPr>
        <p:spPr>
          <a:xfrm>
            <a:off x="76200" y="696912"/>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pure ALOHA network transmits 200-bit frames on a shared channel of 200 kbps. What is the throughput if the system (all stations together) produces</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a. </a:t>
            </a:r>
            <a:r>
              <a:rPr lang="en-US" sz="2800" b="0" i="0" u="none">
                <a:solidFill>
                  <a:schemeClr val="dk1"/>
                </a:solidFill>
                <a:latin typeface="Times New Roman"/>
                <a:ea typeface="Times New Roman"/>
                <a:cs typeface="Times New Roman"/>
                <a:sym typeface="Times New Roman"/>
              </a:rPr>
              <a:t>1000 frames per second?</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 b. </a:t>
            </a:r>
            <a:r>
              <a:rPr lang="en-US" sz="2800" b="0" i="0" u="none">
                <a:solidFill>
                  <a:schemeClr val="dk1"/>
                </a:solidFill>
                <a:latin typeface="Times New Roman"/>
                <a:ea typeface="Times New Roman"/>
                <a:cs typeface="Times New Roman"/>
                <a:sym typeface="Times New Roman"/>
              </a:rPr>
              <a:t>500 frames per second?</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c.  </a:t>
            </a:r>
            <a:r>
              <a:rPr lang="en-US" sz="2800" b="0" i="0" u="none">
                <a:solidFill>
                  <a:schemeClr val="dk1"/>
                </a:solidFill>
                <a:latin typeface="Times New Roman"/>
                <a:ea typeface="Times New Roman"/>
                <a:cs typeface="Times New Roman"/>
                <a:sym typeface="Times New Roman"/>
              </a:rPr>
              <a:t>250 frames per second?</a:t>
            </a:r>
            <a:endParaRPr/>
          </a:p>
        </p:txBody>
      </p:sp>
      <p:grpSp>
        <p:nvGrpSpPr>
          <p:cNvPr id="208" name="Google Shape;208;p27"/>
          <p:cNvGrpSpPr/>
          <p:nvPr/>
        </p:nvGrpSpPr>
        <p:grpSpPr>
          <a:xfrm>
            <a:off x="0" y="0"/>
            <a:ext cx="9144000" cy="609600"/>
            <a:chOff x="0" y="2448"/>
            <a:chExt cx="5760" cy="384"/>
          </a:xfrm>
        </p:grpSpPr>
        <p:sp>
          <p:nvSpPr>
            <p:cNvPr id="209" name="Google Shape;209;p2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0" name="Google Shape;210;p27"/>
            <p:cNvSpPr txBox="1"/>
            <p:nvPr/>
          </p:nvSpPr>
          <p:spPr>
            <a:xfrm>
              <a:off x="0" y="2448"/>
              <a:ext cx="1941"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 3</a:t>
              </a:r>
              <a:endParaRPr/>
            </a:p>
          </p:txBody>
        </p:sp>
      </p:grpSp>
      <p:sp>
        <p:nvSpPr>
          <p:cNvPr id="211" name="Google Shape;211;p27"/>
          <p:cNvSpPr txBox="1"/>
          <p:nvPr/>
        </p:nvSpPr>
        <p:spPr>
          <a:xfrm>
            <a:off x="57150" y="3505200"/>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The frame transmission time is 200/200 kbps or 1 </a:t>
            </a:r>
            <a:r>
              <a:rPr lang="en-US" sz="2800" b="0" i="0" u="none" dirty="0" err="1">
                <a:solidFill>
                  <a:schemeClr val="dk1"/>
                </a:solidFill>
                <a:latin typeface="Times New Roman"/>
                <a:ea typeface="Times New Roman"/>
                <a:cs typeface="Times New Roman"/>
                <a:sym typeface="Times New Roman"/>
              </a:rPr>
              <a:t>ms.</a:t>
            </a:r>
            <a:endParaRPr dirty="0"/>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 a. </a:t>
            </a:r>
            <a:r>
              <a:rPr lang="en-US" sz="2800" b="0" i="0" u="none" dirty="0">
                <a:solidFill>
                  <a:schemeClr val="dk1"/>
                </a:solidFill>
                <a:latin typeface="Times New Roman"/>
                <a:ea typeface="Times New Roman"/>
                <a:cs typeface="Times New Roman"/>
                <a:sym typeface="Times New Roman"/>
              </a:rPr>
              <a:t>If the system creates 1000 frames per second, or 1 frame    </a:t>
            </a:r>
            <a:br>
              <a:rPr lang="en-US" sz="2800" b="0" i="0" u="none" dirty="0">
                <a:solidFill>
                  <a:schemeClr val="dk1"/>
                </a:solidFill>
                <a:latin typeface="Times New Roman"/>
                <a:ea typeface="Times New Roman"/>
                <a:cs typeface="Times New Roman"/>
                <a:sym typeface="Times New Roman"/>
              </a:rPr>
            </a:br>
            <a:r>
              <a:rPr lang="en-US" sz="2800" b="0" i="0" u="none" dirty="0">
                <a:solidFill>
                  <a:schemeClr val="dk1"/>
                </a:solidFill>
                <a:latin typeface="Times New Roman"/>
                <a:ea typeface="Times New Roman"/>
                <a:cs typeface="Times New Roman"/>
                <a:sym typeface="Times New Roman"/>
              </a:rPr>
              <a:t>      per millisecond, then G = 1. In this case S = G × e</a:t>
            </a:r>
            <a:r>
              <a:rPr lang="en-US" sz="2800" b="0" i="0" u="none" baseline="30000" dirty="0">
                <a:solidFill>
                  <a:schemeClr val="dk1"/>
                </a:solidFill>
                <a:latin typeface="Times New Roman"/>
                <a:ea typeface="Times New Roman"/>
                <a:cs typeface="Times New Roman"/>
                <a:sym typeface="Times New Roman"/>
              </a:rPr>
              <a:t>−2G </a:t>
            </a:r>
            <a:r>
              <a:rPr lang="en-US" sz="2800" b="0" i="0" u="none" dirty="0">
                <a:solidFill>
                  <a:schemeClr val="dk1"/>
                </a:solidFill>
                <a:latin typeface="Times New Roman"/>
                <a:ea typeface="Times New Roman"/>
                <a:cs typeface="Times New Roman"/>
                <a:sym typeface="Times New Roman"/>
              </a:rPr>
              <a:t>= </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     0.135 (13.5 percent). This means that the throughput is    </a:t>
            </a:r>
            <a:br>
              <a:rPr lang="en-US" sz="2800" b="0" i="0" u="none" dirty="0">
                <a:solidFill>
                  <a:schemeClr val="dk1"/>
                </a:solidFill>
                <a:latin typeface="Times New Roman"/>
                <a:ea typeface="Times New Roman"/>
                <a:cs typeface="Times New Roman"/>
                <a:sym typeface="Times New Roman"/>
              </a:rPr>
            </a:br>
            <a:r>
              <a:rPr lang="en-US" sz="2800" b="0" i="0" u="none" dirty="0">
                <a:solidFill>
                  <a:schemeClr val="dk1"/>
                </a:solidFill>
                <a:latin typeface="Times New Roman"/>
                <a:ea typeface="Times New Roman"/>
                <a:cs typeface="Times New Roman"/>
                <a:sym typeface="Times New Roman"/>
              </a:rPr>
              <a:t>     1000 × 0.135 = 135 frames. Only 135 frames out of 1000    </a:t>
            </a:r>
            <a:br>
              <a:rPr lang="en-US" sz="2800" b="0" i="0" u="none" dirty="0">
                <a:solidFill>
                  <a:schemeClr val="dk1"/>
                </a:solidFill>
                <a:latin typeface="Times New Roman"/>
                <a:ea typeface="Times New Roman"/>
                <a:cs typeface="Times New Roman"/>
                <a:sym typeface="Times New Roman"/>
              </a:rPr>
            </a:br>
            <a:r>
              <a:rPr lang="en-US" sz="2800" b="0" i="0" u="none" dirty="0">
                <a:solidFill>
                  <a:schemeClr val="dk1"/>
                </a:solidFill>
                <a:latin typeface="Times New Roman"/>
                <a:ea typeface="Times New Roman"/>
                <a:cs typeface="Times New Roman"/>
                <a:sym typeface="Times New Roman"/>
              </a:rPr>
              <a:t>     will probably survive.</a:t>
            </a:r>
            <a:endParaRPr dirty="0"/>
          </a:p>
        </p:txBody>
      </p:sp>
      <p:sp>
        <p:nvSpPr>
          <p:cNvPr id="212" name="Google Shape;212;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12</a:t>
            </a:fld>
            <a:endParaRPr/>
          </a:p>
        </p:txBody>
      </p:sp>
      <p:sp>
        <p:nvSpPr>
          <p:cNvPr id="2" name="TextBox 1"/>
          <p:cNvSpPr txBox="1"/>
          <p:nvPr/>
        </p:nvSpPr>
        <p:spPr>
          <a:xfrm>
            <a:off x="4330461" y="2227877"/>
            <a:ext cx="4532010" cy="923330"/>
          </a:xfrm>
          <a:prstGeom prst="rect">
            <a:avLst/>
          </a:prstGeom>
          <a:noFill/>
        </p:spPr>
        <p:txBody>
          <a:bodyPr wrap="none" rtlCol="0">
            <a:spAutoFit/>
          </a:bodyPr>
          <a:lstStyle/>
          <a:p>
            <a:r>
              <a:rPr lang="en-US" sz="1800" dirty="0" smtClean="0"/>
              <a:t>The throughput for pure ALOHA=S=G*e</a:t>
            </a:r>
            <a:r>
              <a:rPr lang="en-US" sz="1800" baseline="30000" dirty="0" smtClean="0"/>
              <a:t>-2G</a:t>
            </a:r>
          </a:p>
          <a:p>
            <a:r>
              <a:rPr lang="en-US" sz="1800" dirty="0" smtClean="0"/>
              <a:t>Max throughput </a:t>
            </a:r>
            <a:r>
              <a:rPr lang="en-US" sz="1800" dirty="0" err="1" smtClean="0"/>
              <a:t>S</a:t>
            </a:r>
            <a:r>
              <a:rPr lang="en-US" sz="1800" baseline="-25000" dirty="0" err="1" smtClean="0"/>
              <a:t>max</a:t>
            </a:r>
            <a:r>
              <a:rPr lang="en-US" sz="1800" dirty="0" smtClean="0"/>
              <a:t>=1/2e=0.184</a:t>
            </a:r>
          </a:p>
          <a:p>
            <a:r>
              <a:rPr lang="en-US" sz="1800" dirty="0" smtClean="0"/>
              <a:t>When G=1/2</a:t>
            </a: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p:nvPr/>
        </p:nvSpPr>
        <p:spPr>
          <a:xfrm>
            <a:off x="76200" y="696912"/>
            <a:ext cx="8839200" cy="5216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b. </a:t>
            </a:r>
            <a:r>
              <a:rPr lang="en-US" sz="2800" b="0" i="0" u="none">
                <a:solidFill>
                  <a:schemeClr val="dk1"/>
                </a:solidFill>
                <a:latin typeface="Times New Roman"/>
                <a:ea typeface="Times New Roman"/>
                <a:cs typeface="Times New Roman"/>
                <a:sym typeface="Times New Roman"/>
              </a:rPr>
              <a:t>If the system creates 500 frames per second, or 1/2 frames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per millisecond, then G = 1/2. In this case S = G × e</a:t>
            </a:r>
            <a:r>
              <a:rPr lang="en-US" sz="2800" b="0" i="0" u="none" baseline="30000">
                <a:solidFill>
                  <a:schemeClr val="dk1"/>
                </a:solidFill>
                <a:latin typeface="Times New Roman"/>
                <a:ea typeface="Times New Roman"/>
                <a:cs typeface="Times New Roman"/>
                <a:sym typeface="Times New Roman"/>
              </a:rPr>
              <a:t>−2G </a:t>
            </a:r>
            <a:r>
              <a:rPr lang="en-US" sz="2800" b="0" i="0" u="none">
                <a:solidFill>
                  <a:schemeClr val="dk1"/>
                </a:solidFill>
                <a:latin typeface="Times New Roman"/>
                <a:ea typeface="Times New Roman"/>
                <a:cs typeface="Times New Roman"/>
                <a:sym typeface="Times New Roman"/>
              </a:rPr>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 0.184 (18.4 percent). This means that the throughput is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500 × 0.184 = 92 and that only 92 frames out of 500 will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probably survive. Note that this is the maximum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throughput case, percentage-wise.</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c. </a:t>
            </a:r>
            <a:r>
              <a:rPr lang="en-US" sz="2800" b="0" i="0" u="none">
                <a:solidFill>
                  <a:schemeClr val="dk1"/>
                </a:solidFill>
                <a:latin typeface="Times New Roman"/>
                <a:ea typeface="Times New Roman"/>
                <a:cs typeface="Times New Roman"/>
                <a:sym typeface="Times New Roman"/>
              </a:rPr>
              <a:t>If the system creates 250 frames per second, or 1/4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frames per millisecond, then G = 1/4. In this case S =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G  × e</a:t>
            </a:r>
            <a:r>
              <a:rPr lang="en-US" sz="2800" b="0" i="0" u="none" baseline="30000">
                <a:solidFill>
                  <a:schemeClr val="dk1"/>
                </a:solidFill>
                <a:latin typeface="Times New Roman"/>
                <a:ea typeface="Times New Roman"/>
                <a:cs typeface="Times New Roman"/>
                <a:sym typeface="Times New Roman"/>
              </a:rPr>
              <a:t>−2G </a:t>
            </a:r>
            <a:r>
              <a:rPr lang="en-US" sz="2800" b="0" i="0" u="none">
                <a:solidFill>
                  <a:schemeClr val="dk1"/>
                </a:solidFill>
                <a:latin typeface="Times New Roman"/>
                <a:ea typeface="Times New Roman"/>
                <a:cs typeface="Times New Roman"/>
                <a:sym typeface="Times New Roman"/>
              </a:rPr>
              <a:t>= 0.152 (15.2 percent). This means that the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throughput is 250 × 0.152 = 38. Only 38 frames out of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250 will probably survive</a:t>
            </a:r>
            <a:endParaRPr/>
          </a:p>
        </p:txBody>
      </p:sp>
      <p:grpSp>
        <p:nvGrpSpPr>
          <p:cNvPr id="219" name="Google Shape;219;p28"/>
          <p:cNvGrpSpPr/>
          <p:nvPr/>
        </p:nvGrpSpPr>
        <p:grpSpPr>
          <a:xfrm>
            <a:off x="0" y="0"/>
            <a:ext cx="9144000" cy="609600"/>
            <a:chOff x="0" y="2448"/>
            <a:chExt cx="5760" cy="384"/>
          </a:xfrm>
        </p:grpSpPr>
        <p:sp>
          <p:nvSpPr>
            <p:cNvPr id="220" name="Google Shape;220;p2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1" name="Google Shape;221;p28"/>
            <p:cNvSpPr txBox="1"/>
            <p:nvPr/>
          </p:nvSpPr>
          <p:spPr>
            <a:xfrm>
              <a:off x="0" y="2448"/>
              <a:ext cx="35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 3 (continued)</a:t>
              </a:r>
              <a:endParaRPr/>
            </a:p>
          </p:txBody>
        </p:sp>
      </p:grpSp>
      <p:sp>
        <p:nvSpPr>
          <p:cNvPr id="222" name="Google Shape;222;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500"/>
                                        <p:tgtEl>
                                          <p:spTgt spid="2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Effect transition="in" filter="fade">
                                      <p:cBhvr>
                                        <p:cTn id="12" dur="500"/>
                                        <p:tgtEl>
                                          <p:spTgt spid="2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500"/>
                                        <p:tgtEl>
                                          <p:spTgt spid="2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8">
                                            <p:txEl>
                                              <p:pRg st="3" end="3"/>
                                            </p:txEl>
                                          </p:spTgt>
                                        </p:tgtEl>
                                        <p:attrNameLst>
                                          <p:attrName>style.visibility</p:attrName>
                                        </p:attrNameLst>
                                      </p:cBhvr>
                                      <p:to>
                                        <p:strVal val="visible"/>
                                      </p:to>
                                    </p:set>
                                    <p:animEffect transition="in" filter="fade">
                                      <p:cBhvr>
                                        <p:cTn id="22" dur="500"/>
                                        <p:tgtEl>
                                          <p:spTgt spid="2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8">
                                            <p:txEl>
                                              <p:pRg st="4" end="4"/>
                                            </p:txEl>
                                          </p:spTgt>
                                        </p:tgtEl>
                                        <p:attrNameLst>
                                          <p:attrName>style.visibility</p:attrName>
                                        </p:attrNameLst>
                                      </p:cBhvr>
                                      <p:to>
                                        <p:strVal val="visible"/>
                                      </p:to>
                                    </p:set>
                                    <p:animEffect transition="in" filter="fade">
                                      <p:cBhvr>
                                        <p:cTn id="27" dur="500"/>
                                        <p:tgtEl>
                                          <p:spTgt spid="2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8">
                                            <p:txEl>
                                              <p:pRg st="5" end="5"/>
                                            </p:txEl>
                                          </p:spTgt>
                                        </p:tgtEl>
                                        <p:attrNameLst>
                                          <p:attrName>style.visibility</p:attrName>
                                        </p:attrNameLst>
                                      </p:cBhvr>
                                      <p:to>
                                        <p:strVal val="visible"/>
                                      </p:to>
                                    </p:set>
                                    <p:animEffect transition="in" filter="fade">
                                      <p:cBhvr>
                                        <p:cTn id="32" dur="500"/>
                                        <p:tgtEl>
                                          <p:spTgt spid="2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14</a:t>
            </a:fld>
            <a:endParaRPr/>
          </a:p>
        </p:txBody>
      </p:sp>
      <p:sp>
        <p:nvSpPr>
          <p:cNvPr id="229" name="Google Shape;229;p2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12.5:  </a:t>
            </a:r>
            <a:r>
              <a:rPr lang="en-US" sz="2000" b="1" i="1" u="none">
                <a:solidFill>
                  <a:schemeClr val="dk1"/>
                </a:solidFill>
                <a:latin typeface="Times"/>
                <a:ea typeface="Times"/>
                <a:cs typeface="Times"/>
                <a:sym typeface="Times"/>
              </a:rPr>
              <a:t>Frames in a slotted ALOHA network</a:t>
            </a:r>
            <a:endParaRPr/>
          </a:p>
        </p:txBody>
      </p:sp>
      <p:pic>
        <p:nvPicPr>
          <p:cNvPr id="230" name="Google Shape;230;p29"/>
          <p:cNvPicPr preferRelativeResize="0"/>
          <p:nvPr/>
        </p:nvPicPr>
        <p:blipFill rotWithShape="1">
          <a:blip r:embed="rId3">
            <a:alphaModFix/>
          </a:blip>
          <a:srcRect/>
          <a:stretch/>
        </p:blipFill>
        <p:spPr>
          <a:xfrm>
            <a:off x="533400" y="2041525"/>
            <a:ext cx="7772400" cy="298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15</a:t>
            </a:fld>
            <a:endParaRPr/>
          </a:p>
        </p:txBody>
      </p:sp>
      <p:sp>
        <p:nvSpPr>
          <p:cNvPr id="237" name="Google Shape;237;p3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12.6:  </a:t>
            </a:r>
            <a:r>
              <a:rPr lang="en-US" sz="2000" b="1" i="1" u="none">
                <a:solidFill>
                  <a:schemeClr val="dk1"/>
                </a:solidFill>
                <a:latin typeface="Times"/>
                <a:ea typeface="Times"/>
                <a:cs typeface="Times"/>
                <a:sym typeface="Times"/>
              </a:rPr>
              <a:t>Vulnerable time for slotted ALOHA protocol</a:t>
            </a:r>
            <a:endParaRPr/>
          </a:p>
        </p:txBody>
      </p:sp>
      <p:pic>
        <p:nvPicPr>
          <p:cNvPr id="238" name="Google Shape;238;p30"/>
          <p:cNvPicPr preferRelativeResize="0"/>
          <p:nvPr/>
        </p:nvPicPr>
        <p:blipFill rotWithShape="1">
          <a:blip r:embed="rId3">
            <a:alphaModFix/>
          </a:blip>
          <a:srcRect/>
          <a:stretch/>
        </p:blipFill>
        <p:spPr>
          <a:xfrm>
            <a:off x="584200" y="2330450"/>
            <a:ext cx="7569200" cy="292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p:nvPr/>
        </p:nvSpPr>
        <p:spPr>
          <a:xfrm>
            <a:off x="76200" y="658812"/>
            <a:ext cx="8839200" cy="5643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 slotted ALOHA network transmits 200-bit frames using a shared channel with a 200-kbps bandwidth. Find the throughput if the system (all stations together) produces</a:t>
            </a:r>
            <a:endParaRPr dirty="0"/>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    </a:t>
            </a:r>
            <a:endParaRPr dirty="0"/>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    a. </a:t>
            </a:r>
            <a:r>
              <a:rPr lang="en-US" sz="2800" b="0" i="0" u="none" dirty="0">
                <a:solidFill>
                  <a:schemeClr val="dk1"/>
                </a:solidFill>
                <a:latin typeface="Times New Roman"/>
                <a:ea typeface="Times New Roman"/>
                <a:cs typeface="Times New Roman"/>
                <a:sym typeface="Times New Roman"/>
              </a:rPr>
              <a:t>1000 frames per </a:t>
            </a:r>
            <a:r>
              <a:rPr lang="en-US" sz="2800" b="0" i="0" u="none" dirty="0" smtClean="0">
                <a:solidFill>
                  <a:schemeClr val="dk1"/>
                </a:solidFill>
                <a:latin typeface="Times New Roman"/>
                <a:ea typeface="Times New Roman"/>
                <a:cs typeface="Times New Roman"/>
                <a:sym typeface="Times New Roman"/>
              </a:rPr>
              <a:t>second.</a:t>
            </a:r>
            <a:endParaRPr dirty="0"/>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    b. </a:t>
            </a:r>
            <a:r>
              <a:rPr lang="en-US" sz="2800" b="0" i="0" u="none" dirty="0">
                <a:solidFill>
                  <a:schemeClr val="dk1"/>
                </a:solidFill>
                <a:latin typeface="Times New Roman"/>
                <a:ea typeface="Times New Roman"/>
                <a:cs typeface="Times New Roman"/>
                <a:sym typeface="Times New Roman"/>
              </a:rPr>
              <a:t>500 frames per second.</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    </a:t>
            </a:r>
            <a:r>
              <a:rPr lang="en-US" sz="2800" b="1" i="0" u="none" dirty="0">
                <a:solidFill>
                  <a:srgbClr val="FF0000"/>
                </a:solidFill>
                <a:latin typeface="Times New Roman"/>
                <a:ea typeface="Times New Roman"/>
                <a:cs typeface="Times New Roman"/>
                <a:sym typeface="Times New Roman"/>
              </a:rPr>
              <a:t>c. </a:t>
            </a:r>
            <a:r>
              <a:rPr lang="en-US" sz="2800" b="0" i="0" u="none" dirty="0">
                <a:solidFill>
                  <a:schemeClr val="dk1"/>
                </a:solidFill>
                <a:latin typeface="Times New Roman"/>
                <a:ea typeface="Times New Roman"/>
                <a:cs typeface="Times New Roman"/>
                <a:sym typeface="Times New Roman"/>
              </a:rPr>
              <a:t>250 frames per second.</a:t>
            </a:r>
            <a:endParaRPr dirty="0"/>
          </a:p>
          <a:p>
            <a:pPr marL="0" marR="0" lvl="0" indent="0" algn="just" rtl="0">
              <a:lnSpc>
                <a:spcPct val="100000"/>
              </a:lnSpc>
              <a:spcBef>
                <a:spcPts val="0"/>
              </a:spcBef>
              <a:spcAft>
                <a:spcPts val="0"/>
              </a:spcAft>
              <a:buClr>
                <a:schemeClr val="dk1"/>
              </a:buClr>
              <a:buSzPts val="2800"/>
              <a:buFont typeface="Arial"/>
              <a:buNone/>
            </a:pPr>
            <a:endParaRPr sz="2800" b="0" i="0" u="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This situation is similar to the previous exercise except that the network is using slotted ALOHA instead of pure ALOHA. The frame transmission time is 200/200 kbps or 1 </a:t>
            </a:r>
            <a:r>
              <a:rPr lang="en-US" sz="2800" b="0" i="0" u="none" dirty="0" err="1">
                <a:solidFill>
                  <a:schemeClr val="dk1"/>
                </a:solidFill>
                <a:latin typeface="Times New Roman"/>
                <a:ea typeface="Times New Roman"/>
                <a:cs typeface="Times New Roman"/>
                <a:sym typeface="Times New Roman"/>
              </a:rPr>
              <a:t>ms.</a:t>
            </a:r>
            <a:endParaRPr dirty="0"/>
          </a:p>
        </p:txBody>
      </p:sp>
      <p:grpSp>
        <p:nvGrpSpPr>
          <p:cNvPr id="245" name="Google Shape;245;p31"/>
          <p:cNvGrpSpPr/>
          <p:nvPr/>
        </p:nvGrpSpPr>
        <p:grpSpPr>
          <a:xfrm>
            <a:off x="0" y="0"/>
            <a:ext cx="9144000" cy="609600"/>
            <a:chOff x="0" y="2448"/>
            <a:chExt cx="5760" cy="384"/>
          </a:xfrm>
        </p:grpSpPr>
        <p:sp>
          <p:nvSpPr>
            <p:cNvPr id="246" name="Google Shape;246;p3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7" name="Google Shape;247;p31"/>
            <p:cNvSpPr txBox="1"/>
            <p:nvPr/>
          </p:nvSpPr>
          <p:spPr>
            <a:xfrm>
              <a:off x="0" y="2448"/>
              <a:ext cx="1941"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 4</a:t>
              </a:r>
              <a:endParaRPr/>
            </a:p>
          </p:txBody>
        </p:sp>
      </p:grpSp>
      <p:sp>
        <p:nvSpPr>
          <p:cNvPr id="248" name="Google Shape;248;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16</a:t>
            </a:fld>
            <a:endParaRPr/>
          </a:p>
        </p:txBody>
      </p:sp>
      <p:sp>
        <p:nvSpPr>
          <p:cNvPr id="3" name="TextBox 2"/>
          <p:cNvSpPr txBox="1"/>
          <p:nvPr/>
        </p:nvSpPr>
        <p:spPr>
          <a:xfrm>
            <a:off x="4934309" y="2467155"/>
            <a:ext cx="3661580" cy="523220"/>
          </a:xfrm>
          <a:prstGeom prst="rect">
            <a:avLst/>
          </a:prstGeom>
          <a:noFill/>
        </p:spPr>
        <p:txBody>
          <a:bodyPr wrap="none" rtlCol="0">
            <a:spAutoFit/>
          </a:bodyPr>
          <a:lstStyle/>
          <a:p>
            <a:r>
              <a:rPr lang="en-US" dirty="0" smtClean="0"/>
              <a:t>The throughput for slotted ALOHA=S=G*e</a:t>
            </a:r>
            <a:r>
              <a:rPr lang="en-US" baseline="30000" dirty="0" smtClean="0"/>
              <a:t>-G</a:t>
            </a:r>
          </a:p>
          <a:p>
            <a:r>
              <a:rPr lang="en-US" dirty="0" smtClean="0"/>
              <a:t>Max throughput </a:t>
            </a:r>
            <a:r>
              <a:rPr lang="en-US" dirty="0" err="1" smtClean="0"/>
              <a:t>S</a:t>
            </a:r>
            <a:r>
              <a:rPr lang="en-US" baseline="-25000" dirty="0" err="1" smtClean="0"/>
              <a:t>max</a:t>
            </a:r>
            <a:r>
              <a:rPr lang="en-US" baseline="-25000" dirty="0" smtClean="0"/>
              <a:t>=0.368</a:t>
            </a:r>
            <a:r>
              <a:rPr lang="en-US" dirty="0" smtClean="0"/>
              <a:t> when </a:t>
            </a:r>
            <a:r>
              <a:rPr lang="en-IN" dirty="0" smtClean="0"/>
              <a:t>G=1</a:t>
            </a:r>
            <a:endParaRPr lang="en-US"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p:nvPr/>
        </p:nvSpPr>
        <p:spPr>
          <a:xfrm>
            <a:off x="76200" y="658812"/>
            <a:ext cx="8839200" cy="5216525"/>
          </a:xfrm>
          <a:prstGeom prst="rect">
            <a:avLst/>
          </a:prstGeom>
          <a:noFill/>
          <a:ln>
            <a:noFill/>
          </a:ln>
        </p:spPr>
        <p:txBody>
          <a:bodyPr spcFirstLastPara="1" wrap="square" lIns="91425" tIns="45700" rIns="91425" bIns="45700" anchor="t" anchorCtr="0">
            <a:spAutoFit/>
          </a:bodyPr>
          <a:lstStyle/>
          <a:p>
            <a:pPr marL="514350" marR="0" lvl="0" indent="-514350" algn="just" rtl="0">
              <a:lnSpc>
                <a:spcPct val="100000"/>
              </a:lnSpc>
              <a:spcBef>
                <a:spcPts val="0"/>
              </a:spcBef>
              <a:spcAft>
                <a:spcPts val="0"/>
              </a:spcAft>
              <a:buClr>
                <a:schemeClr val="dk1"/>
              </a:buClr>
              <a:buSzPts val="2800"/>
              <a:buFont typeface="Tahoma"/>
              <a:buAutoNum type="alphaLcParenR"/>
            </a:pPr>
            <a:r>
              <a:rPr lang="en-US" sz="2800" b="0" i="0" u="none" dirty="0">
                <a:solidFill>
                  <a:schemeClr val="dk1"/>
                </a:solidFill>
                <a:latin typeface="Times New Roman"/>
                <a:ea typeface="Times New Roman"/>
                <a:cs typeface="Times New Roman"/>
                <a:sym typeface="Times New Roman"/>
              </a:rPr>
              <a:t>In this case G is 12. So S = G × e</a:t>
            </a:r>
            <a:r>
              <a:rPr lang="en-US" sz="2800" b="0" i="0" u="none" baseline="30000" dirty="0">
                <a:solidFill>
                  <a:schemeClr val="dk1"/>
                </a:solidFill>
                <a:latin typeface="Times New Roman"/>
                <a:ea typeface="Times New Roman"/>
                <a:cs typeface="Times New Roman"/>
                <a:sym typeface="Times New Roman"/>
              </a:rPr>
              <a:t>−G </a:t>
            </a:r>
            <a:r>
              <a:rPr lang="en-US" sz="2800" b="0" i="0" u="none" dirty="0">
                <a:solidFill>
                  <a:schemeClr val="dk1"/>
                </a:solidFill>
                <a:latin typeface="Times New Roman"/>
                <a:ea typeface="Times New Roman"/>
                <a:cs typeface="Times New Roman"/>
                <a:sym typeface="Times New Roman"/>
              </a:rPr>
              <a:t>= 0.368 (36.8  </a:t>
            </a:r>
            <a:br>
              <a:rPr lang="en-US" sz="2800" b="0" i="0" u="none" dirty="0">
                <a:solidFill>
                  <a:schemeClr val="dk1"/>
                </a:solidFill>
                <a:latin typeface="Times New Roman"/>
                <a:ea typeface="Times New Roman"/>
                <a:cs typeface="Times New Roman"/>
                <a:sym typeface="Times New Roman"/>
              </a:rPr>
            </a:br>
            <a:r>
              <a:rPr lang="en-US" sz="2800" b="0" i="0" u="none" dirty="0">
                <a:solidFill>
                  <a:schemeClr val="dk1"/>
                </a:solidFill>
                <a:latin typeface="Times New Roman"/>
                <a:ea typeface="Times New Roman"/>
                <a:cs typeface="Times New Roman"/>
                <a:sym typeface="Times New Roman"/>
              </a:rPr>
              <a:t>percent). This means that the throughput is 1000 ×   0.0368 = 368 frames. Only 368 out of 1000 frames will probably survive. Note that this is the maximum throughput case, percentage-wise.</a:t>
            </a:r>
            <a:endParaRPr dirty="0"/>
          </a:p>
          <a:p>
            <a:pPr marL="514350" marR="0" lvl="0" indent="-514350" algn="just" rtl="0">
              <a:lnSpc>
                <a:spcPct val="100000"/>
              </a:lnSpc>
              <a:spcBef>
                <a:spcPts val="0"/>
              </a:spcBef>
              <a:spcAft>
                <a:spcPts val="0"/>
              </a:spcAft>
              <a:buClr>
                <a:schemeClr val="dk1"/>
              </a:buClr>
              <a:buSzPts val="2800"/>
              <a:buFont typeface="Tahoma"/>
              <a:buAutoNum type="alphaLcParenR"/>
            </a:pPr>
            <a:r>
              <a:rPr lang="en-US" sz="2800" b="0" i="0" u="none" dirty="0">
                <a:solidFill>
                  <a:schemeClr val="dk1"/>
                </a:solidFill>
                <a:latin typeface="Times New Roman"/>
                <a:ea typeface="Times New Roman"/>
                <a:cs typeface="Times New Roman"/>
                <a:sym typeface="Times New Roman"/>
              </a:rPr>
              <a:t>Here G is 1/2. In this case S = G × e</a:t>
            </a:r>
            <a:r>
              <a:rPr lang="en-US" sz="2800" b="0" i="0" u="none" baseline="30000" dirty="0">
                <a:solidFill>
                  <a:schemeClr val="dk1"/>
                </a:solidFill>
                <a:latin typeface="Times New Roman"/>
                <a:ea typeface="Times New Roman"/>
                <a:cs typeface="Times New Roman"/>
                <a:sym typeface="Times New Roman"/>
              </a:rPr>
              <a:t>−G </a:t>
            </a:r>
            <a:r>
              <a:rPr lang="en-US" sz="2800" b="0" i="0" u="none" dirty="0">
                <a:solidFill>
                  <a:schemeClr val="dk1"/>
                </a:solidFill>
                <a:latin typeface="Times New Roman"/>
                <a:ea typeface="Times New Roman"/>
                <a:cs typeface="Times New Roman"/>
                <a:sym typeface="Times New Roman"/>
              </a:rPr>
              <a:t>= 0.303 (30.3 percent). This means that the throughput is 500 × 0.0303 = </a:t>
            </a:r>
            <a:r>
              <a:rPr lang="en-US" sz="2800" b="0" i="0" u="none" dirty="0" smtClean="0">
                <a:solidFill>
                  <a:schemeClr val="dk1"/>
                </a:solidFill>
                <a:latin typeface="Times New Roman"/>
                <a:ea typeface="Times New Roman"/>
                <a:cs typeface="Times New Roman"/>
                <a:sym typeface="Times New Roman"/>
              </a:rPr>
              <a:t>151. </a:t>
            </a:r>
            <a:r>
              <a:rPr lang="en-US" sz="2800" b="0" i="0" u="none" dirty="0">
                <a:solidFill>
                  <a:schemeClr val="dk1"/>
                </a:solidFill>
                <a:latin typeface="Times New Roman"/>
                <a:ea typeface="Times New Roman"/>
                <a:cs typeface="Times New Roman"/>
                <a:sym typeface="Times New Roman"/>
              </a:rPr>
              <a:t>Only 151 frames out of 500 will probably survive.</a:t>
            </a:r>
            <a:endParaRPr dirty="0"/>
          </a:p>
          <a:p>
            <a:pPr marL="514350" marR="0" lvl="0" indent="-514350" algn="just" rtl="0">
              <a:lnSpc>
                <a:spcPct val="100000"/>
              </a:lnSpc>
              <a:spcBef>
                <a:spcPts val="0"/>
              </a:spcBef>
              <a:spcAft>
                <a:spcPts val="0"/>
              </a:spcAft>
              <a:buClr>
                <a:schemeClr val="dk1"/>
              </a:buClr>
              <a:buSzPts val="2800"/>
              <a:buFont typeface="Tahoma"/>
              <a:buAutoNum type="alphaLcParenR"/>
            </a:pPr>
            <a:r>
              <a:rPr lang="en-US" sz="2800" b="0" i="0" u="none" dirty="0">
                <a:solidFill>
                  <a:schemeClr val="dk1"/>
                </a:solidFill>
                <a:latin typeface="Times New Roman"/>
                <a:ea typeface="Times New Roman"/>
                <a:cs typeface="Times New Roman"/>
                <a:sym typeface="Times New Roman"/>
              </a:rPr>
              <a:t>Now G is 1/4. In this case S = G × e</a:t>
            </a:r>
            <a:r>
              <a:rPr lang="en-US" sz="2800" b="0" i="0" u="none" baseline="30000" dirty="0">
                <a:solidFill>
                  <a:schemeClr val="dk1"/>
                </a:solidFill>
                <a:latin typeface="Times New Roman"/>
                <a:ea typeface="Times New Roman"/>
                <a:cs typeface="Times New Roman"/>
                <a:sym typeface="Times New Roman"/>
              </a:rPr>
              <a:t>−G </a:t>
            </a:r>
            <a:r>
              <a:rPr lang="en-US" sz="2800" b="0" i="0" u="none" dirty="0">
                <a:solidFill>
                  <a:schemeClr val="dk1"/>
                </a:solidFill>
                <a:latin typeface="Times New Roman"/>
                <a:ea typeface="Times New Roman"/>
                <a:cs typeface="Times New Roman"/>
                <a:sym typeface="Times New Roman"/>
              </a:rPr>
              <a:t>= 0.195 (19.5 percent). This means that the throughput is 250 × 0.195 = 49. Only 49 frames out of 250 will probably survive.</a:t>
            </a:r>
            <a:endParaRPr dirty="0"/>
          </a:p>
        </p:txBody>
      </p:sp>
      <p:grpSp>
        <p:nvGrpSpPr>
          <p:cNvPr id="255" name="Google Shape;255;p32"/>
          <p:cNvGrpSpPr/>
          <p:nvPr/>
        </p:nvGrpSpPr>
        <p:grpSpPr>
          <a:xfrm>
            <a:off x="0" y="0"/>
            <a:ext cx="9144000" cy="609600"/>
            <a:chOff x="0" y="2448"/>
            <a:chExt cx="5760" cy="384"/>
          </a:xfrm>
        </p:grpSpPr>
        <p:sp>
          <p:nvSpPr>
            <p:cNvPr id="256" name="Google Shape;256;p3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7" name="Google Shape;257;p32"/>
            <p:cNvSpPr txBox="1"/>
            <p:nvPr/>
          </p:nvSpPr>
          <p:spPr>
            <a:xfrm>
              <a:off x="0" y="2448"/>
              <a:ext cx="35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 4 (continued)</a:t>
              </a:r>
              <a:endParaRPr/>
            </a:p>
          </p:txBody>
        </p:sp>
      </p:grpSp>
      <p:sp>
        <p:nvSpPr>
          <p:cNvPr id="258" name="Google Shape;258;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Effect transition="in" filter="fade">
                                      <p:cBhvr>
                                        <p:cTn id="7" dur="500"/>
                                        <p:tgtEl>
                                          <p:spTgt spid="2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4">
                                            <p:txEl>
                                              <p:pRg st="1" end="1"/>
                                            </p:txEl>
                                          </p:spTgt>
                                        </p:tgtEl>
                                        <p:attrNameLst>
                                          <p:attrName>style.visibility</p:attrName>
                                        </p:attrNameLst>
                                      </p:cBhvr>
                                      <p:to>
                                        <p:strVal val="visible"/>
                                      </p:to>
                                    </p:set>
                                    <p:animEffect transition="in" filter="fade">
                                      <p:cBhvr>
                                        <p:cTn id="12" dur="500"/>
                                        <p:tgtEl>
                                          <p:spTgt spid="2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4">
                                            <p:txEl>
                                              <p:pRg st="2" end="2"/>
                                            </p:txEl>
                                          </p:spTgt>
                                        </p:tgtEl>
                                        <p:attrNameLst>
                                          <p:attrName>style.visibility</p:attrName>
                                        </p:attrNameLst>
                                      </p:cBhvr>
                                      <p:to>
                                        <p:strVal val="visible"/>
                                      </p:to>
                                    </p:set>
                                    <p:animEffect transition="in" filter="fade">
                                      <p:cBhvr>
                                        <p:cTn id="17" dur="500"/>
                                        <p:tgtEl>
                                          <p:spTgt spid="2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18</a:t>
            </a:fld>
            <a:endParaRPr/>
          </a:p>
        </p:txBody>
      </p:sp>
      <p:sp>
        <p:nvSpPr>
          <p:cNvPr id="265" name="Google Shape;265;p3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6" name="Google Shape;266;p3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7" name="Google Shape;267;p3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8" name="Google Shape;268;p3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9" name="Google Shape;269;p3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0" name="Google Shape;270;p3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1" name="Google Shape;271;p3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2" name="Google Shape;272;p33"/>
          <p:cNvSpPr txBox="1"/>
          <p:nvPr/>
        </p:nvSpPr>
        <p:spPr>
          <a:xfrm>
            <a:off x="1143000" y="0"/>
            <a:ext cx="3054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12.12.2  CSMA</a:t>
            </a:r>
            <a:endParaRPr/>
          </a:p>
        </p:txBody>
      </p:sp>
      <p:sp>
        <p:nvSpPr>
          <p:cNvPr id="273" name="Google Shape;273;p33"/>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To minimize the chance of collision and, therefore, increase the performance, the CSMA method was developed. The chance of collision can be reduced if a station senses the medium before trying to use it. Carrier sense multiple access (CSMA) requires that each station first listen to the medium (or check the state of the medium) before sending. In other words, CSMA is based on the principle “sense before transmit” or “listen before talk.”</a:t>
            </a:r>
            <a:endParaRPr dirty="0">
              <a:solidFill>
                <a:srgbClr val="00B0F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19</a:t>
            </a:fld>
            <a:endParaRPr/>
          </a:p>
        </p:txBody>
      </p:sp>
      <p:sp>
        <p:nvSpPr>
          <p:cNvPr id="280" name="Google Shape;280;p34"/>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12.7:  </a:t>
            </a:r>
            <a:r>
              <a:rPr lang="en-US" sz="2000" b="1" i="1" u="none">
                <a:solidFill>
                  <a:schemeClr val="dk1"/>
                </a:solidFill>
                <a:latin typeface="Times"/>
                <a:ea typeface="Times"/>
                <a:cs typeface="Times"/>
                <a:sym typeface="Times"/>
              </a:rPr>
              <a:t>Space/time model of a collision in CSMA </a:t>
            </a:r>
            <a:endParaRPr/>
          </a:p>
        </p:txBody>
      </p:sp>
      <p:pic>
        <p:nvPicPr>
          <p:cNvPr id="281" name="Google Shape;281;p34"/>
          <p:cNvPicPr preferRelativeResize="0"/>
          <p:nvPr/>
        </p:nvPicPr>
        <p:blipFill rotWithShape="1">
          <a:blip r:embed="rId3">
            <a:alphaModFix/>
          </a:blip>
          <a:srcRect/>
          <a:stretch/>
        </p:blipFill>
        <p:spPr>
          <a:xfrm>
            <a:off x="533400" y="1893887"/>
            <a:ext cx="8199437" cy="37449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5: Outline</a:t>
            </a:r>
            <a:endParaRPr/>
          </a:p>
        </p:txBody>
      </p:sp>
      <p:sp>
        <p:nvSpPr>
          <p:cNvPr id="103" name="Google Shape;103;p17"/>
          <p:cNvSpPr txBox="1"/>
          <p:nvPr/>
        </p:nvSpPr>
        <p:spPr>
          <a:xfrm>
            <a:off x="152400" y="1524000"/>
            <a:ext cx="8458200" cy="8382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12.1  </a:t>
            </a:r>
            <a:r>
              <a:rPr lang="en-US" sz="3200" b="1" i="1" u="none">
                <a:solidFill>
                  <a:srgbClr val="0000CC"/>
                </a:solidFill>
                <a:latin typeface="Times"/>
                <a:ea typeface="Times"/>
                <a:cs typeface="Times"/>
                <a:sym typeface="Times"/>
              </a:rPr>
              <a:t>RANDOM ACCESS</a:t>
            </a:r>
            <a:endParaRPr sz="3200" b="1" i="1" u="none">
              <a:solidFill>
                <a:srgbClr val="C0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C00000"/>
              </a:solidFill>
              <a:latin typeface="Times"/>
              <a:ea typeface="Times"/>
              <a:cs typeface="Times"/>
              <a:sym typeface="Times"/>
            </a:endParaRPr>
          </a:p>
          <a:p>
            <a:pPr marL="0" marR="0" lvl="0" indent="0" algn="just" rtl="0">
              <a:lnSpc>
                <a:spcPct val="150000"/>
              </a:lnSpc>
              <a:spcBef>
                <a:spcPts val="1200"/>
              </a:spcBef>
              <a:spcAft>
                <a:spcPts val="0"/>
              </a:spcAft>
              <a:buClr>
                <a:srgbClr val="C00000"/>
              </a:buClr>
              <a:buSzPts val="2400"/>
              <a:buFont typeface="Palatino"/>
              <a:buNone/>
            </a:pPr>
            <a:r>
              <a:rPr lang="en-US" sz="2400" b="1" i="0" u="none">
                <a:solidFill>
                  <a:srgbClr val="C00000"/>
                </a:solidFill>
                <a:latin typeface="Palatino"/>
                <a:ea typeface="Palatino"/>
                <a:cs typeface="Palatino"/>
                <a:sym typeface="Palatino"/>
              </a:rPr>
              <a:t/>
            </a:r>
            <a:br>
              <a:rPr lang="en-US" sz="2400" b="1" i="0" u="none">
                <a:solidFill>
                  <a:srgbClr val="C00000"/>
                </a:solidFill>
                <a:latin typeface="Palatino"/>
                <a:ea typeface="Palatino"/>
                <a:cs typeface="Palatino"/>
                <a:sym typeface="Palatino"/>
              </a:rPr>
            </a:br>
            <a:endParaRPr/>
          </a:p>
        </p:txBody>
      </p:sp>
      <p:sp>
        <p:nvSpPr>
          <p:cNvPr id="104" name="Google Shape;104;p17"/>
          <p:cNvSpPr txBox="1"/>
          <p:nvPr/>
        </p:nvSpPr>
        <p:spPr>
          <a:xfrm>
            <a:off x="152400" y="2819400"/>
            <a:ext cx="8458200" cy="8382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12.2  </a:t>
            </a:r>
            <a:r>
              <a:rPr lang="en-US" sz="3200" b="1" i="1" u="none">
                <a:solidFill>
                  <a:srgbClr val="0000CC"/>
                </a:solidFill>
                <a:latin typeface="Times"/>
                <a:ea typeface="Times"/>
                <a:cs typeface="Times"/>
                <a:sym typeface="Times"/>
              </a:rPr>
              <a:t>CONTROLLED ACCESS</a:t>
            </a:r>
            <a:endParaRPr sz="3200" b="1" i="1" u="none">
              <a:solidFill>
                <a:srgbClr val="C0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C00000"/>
              </a:solidFill>
              <a:latin typeface="Times"/>
              <a:ea typeface="Times"/>
              <a:cs typeface="Times"/>
              <a:sym typeface="Times"/>
            </a:endParaRPr>
          </a:p>
          <a:p>
            <a:pPr marL="0" marR="0" lvl="0" indent="0" algn="just" rtl="0">
              <a:lnSpc>
                <a:spcPct val="150000"/>
              </a:lnSpc>
              <a:spcBef>
                <a:spcPts val="1200"/>
              </a:spcBef>
              <a:spcAft>
                <a:spcPts val="0"/>
              </a:spcAft>
              <a:buClr>
                <a:srgbClr val="C00000"/>
              </a:buClr>
              <a:buSzPts val="2400"/>
              <a:buFont typeface="Palatino"/>
              <a:buNone/>
            </a:pPr>
            <a:r>
              <a:rPr lang="en-US" sz="2400" b="1" i="0" u="none">
                <a:solidFill>
                  <a:srgbClr val="C00000"/>
                </a:solidFill>
                <a:latin typeface="Palatino"/>
                <a:ea typeface="Palatino"/>
                <a:cs typeface="Palatino"/>
                <a:sym typeface="Palatino"/>
              </a:rPr>
              <a:t/>
            </a:r>
            <a:br>
              <a:rPr lang="en-US" sz="2400" b="1" i="0" u="none">
                <a:solidFill>
                  <a:srgbClr val="C00000"/>
                </a:solidFill>
                <a:latin typeface="Palatino"/>
                <a:ea typeface="Palatino"/>
                <a:cs typeface="Palatino"/>
                <a:sym typeface="Palatino"/>
              </a:rPr>
            </a:br>
            <a:endParaRPr/>
          </a:p>
        </p:txBody>
      </p:sp>
      <p:sp>
        <p:nvSpPr>
          <p:cNvPr id="105" name="Google Shape;105;p17"/>
          <p:cNvSpPr txBox="1"/>
          <p:nvPr/>
        </p:nvSpPr>
        <p:spPr>
          <a:xfrm>
            <a:off x="152400" y="4114800"/>
            <a:ext cx="8458200" cy="8382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12.3  </a:t>
            </a:r>
            <a:r>
              <a:rPr lang="en-US" sz="3200" b="1" i="1" u="none">
                <a:solidFill>
                  <a:srgbClr val="0000CC"/>
                </a:solidFill>
                <a:latin typeface="Times"/>
                <a:ea typeface="Times"/>
                <a:cs typeface="Times"/>
                <a:sym typeface="Times"/>
              </a:rPr>
              <a:t>CHANNELIZATION</a:t>
            </a:r>
            <a:endParaRPr sz="3200" b="1" i="1" u="none">
              <a:solidFill>
                <a:srgbClr val="C0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C00000"/>
              </a:solidFill>
              <a:latin typeface="Times"/>
              <a:ea typeface="Times"/>
              <a:cs typeface="Times"/>
              <a:sym typeface="Times"/>
            </a:endParaRPr>
          </a:p>
          <a:p>
            <a:pPr marL="0" marR="0" lvl="0" indent="0" algn="just" rtl="0">
              <a:lnSpc>
                <a:spcPct val="150000"/>
              </a:lnSpc>
              <a:spcBef>
                <a:spcPts val="1200"/>
              </a:spcBef>
              <a:spcAft>
                <a:spcPts val="0"/>
              </a:spcAft>
              <a:buClr>
                <a:srgbClr val="C00000"/>
              </a:buClr>
              <a:buSzPts val="2400"/>
              <a:buFont typeface="Palatino"/>
              <a:buNone/>
            </a:pPr>
            <a:r>
              <a:rPr lang="en-US" sz="2400" b="1" i="0" u="none">
                <a:solidFill>
                  <a:srgbClr val="C00000"/>
                </a:solidFill>
                <a:latin typeface="Palatino"/>
                <a:ea typeface="Palatino"/>
                <a:cs typeface="Palatino"/>
                <a:sym typeface="Palatino"/>
              </a:rPr>
              <a:t/>
            </a:r>
            <a:br>
              <a:rPr lang="en-US" sz="2400" b="1" i="0" u="none">
                <a:solidFill>
                  <a:srgbClr val="C00000"/>
                </a:solidFill>
                <a:latin typeface="Palatino"/>
                <a:ea typeface="Palatino"/>
                <a:cs typeface="Palatino"/>
                <a:sym typeface="Palatino"/>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xEl>
                                              <p:pRg st="1" end="1"/>
                                            </p:txEl>
                                          </p:spTgt>
                                        </p:tgtEl>
                                        <p:attrNameLst>
                                          <p:attrName>style.visibility</p:attrName>
                                        </p:attrNameLst>
                                      </p:cBhvr>
                                      <p:to>
                                        <p:strVal val="visible"/>
                                      </p:to>
                                    </p:set>
                                    <p:animEffect transition="in" filter="fade">
                                      <p:cBhvr>
                                        <p:cTn id="12" dur="500"/>
                                        <p:tgtEl>
                                          <p:spTgt spid="1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xEl>
                                              <p:pRg st="2" end="2"/>
                                            </p:txEl>
                                          </p:spTgt>
                                        </p:tgtEl>
                                        <p:attrNameLst>
                                          <p:attrName>style.visibility</p:attrName>
                                        </p:attrNameLst>
                                      </p:cBhvr>
                                      <p:to>
                                        <p:strVal val="visible"/>
                                      </p:to>
                                    </p:set>
                                    <p:animEffect transition="in" filter="fade">
                                      <p:cBhvr>
                                        <p:cTn id="17" dur="500"/>
                                        <p:tgtEl>
                                          <p:spTgt spid="1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xEl>
                                              <p:pRg st="0" end="0"/>
                                            </p:txEl>
                                          </p:spTgt>
                                        </p:tgtEl>
                                        <p:attrNameLst>
                                          <p:attrName>style.visibility</p:attrName>
                                        </p:attrNameLst>
                                      </p:cBhvr>
                                      <p:to>
                                        <p:strVal val="visible"/>
                                      </p:to>
                                    </p:set>
                                    <p:animEffect transition="in" filter="fade">
                                      <p:cBhvr>
                                        <p:cTn id="22" dur="500"/>
                                        <p:tgtEl>
                                          <p:spTgt spid="10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
                                            <p:txEl>
                                              <p:pRg st="1" end="1"/>
                                            </p:txEl>
                                          </p:spTgt>
                                        </p:tgtEl>
                                        <p:attrNameLst>
                                          <p:attrName>style.visibility</p:attrName>
                                        </p:attrNameLst>
                                      </p:cBhvr>
                                      <p:to>
                                        <p:strVal val="visible"/>
                                      </p:to>
                                    </p:set>
                                    <p:animEffect transition="in" filter="fade">
                                      <p:cBhvr>
                                        <p:cTn id="27" dur="500"/>
                                        <p:tgtEl>
                                          <p:spTgt spid="10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
                                            <p:txEl>
                                              <p:pRg st="2" end="2"/>
                                            </p:txEl>
                                          </p:spTgt>
                                        </p:tgtEl>
                                        <p:attrNameLst>
                                          <p:attrName>style.visibility</p:attrName>
                                        </p:attrNameLst>
                                      </p:cBhvr>
                                      <p:to>
                                        <p:strVal val="visible"/>
                                      </p:to>
                                    </p:set>
                                    <p:animEffect transition="in" filter="fade">
                                      <p:cBhvr>
                                        <p:cTn id="32" dur="500"/>
                                        <p:tgtEl>
                                          <p:spTgt spid="10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5">
                                            <p:txEl>
                                              <p:pRg st="0" end="0"/>
                                            </p:txEl>
                                          </p:spTgt>
                                        </p:tgtEl>
                                        <p:attrNameLst>
                                          <p:attrName>style.visibility</p:attrName>
                                        </p:attrNameLst>
                                      </p:cBhvr>
                                      <p:to>
                                        <p:strVal val="visible"/>
                                      </p:to>
                                    </p:set>
                                    <p:animEffect transition="in" filter="fade">
                                      <p:cBhvr>
                                        <p:cTn id="37" dur="500"/>
                                        <p:tgtEl>
                                          <p:spTgt spid="10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5">
                                            <p:txEl>
                                              <p:pRg st="1" end="1"/>
                                            </p:txEl>
                                          </p:spTgt>
                                        </p:tgtEl>
                                        <p:attrNameLst>
                                          <p:attrName>style.visibility</p:attrName>
                                        </p:attrNameLst>
                                      </p:cBhvr>
                                      <p:to>
                                        <p:strVal val="visible"/>
                                      </p:to>
                                    </p:set>
                                    <p:animEffect transition="in" filter="fade">
                                      <p:cBhvr>
                                        <p:cTn id="42" dur="500"/>
                                        <p:tgtEl>
                                          <p:spTgt spid="10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5">
                                            <p:txEl>
                                              <p:pRg st="2" end="2"/>
                                            </p:txEl>
                                          </p:spTgt>
                                        </p:tgtEl>
                                        <p:attrNameLst>
                                          <p:attrName>style.visibility</p:attrName>
                                        </p:attrNameLst>
                                      </p:cBhvr>
                                      <p:to>
                                        <p:strVal val="visible"/>
                                      </p:to>
                                    </p:set>
                                    <p:animEffect transition="in" filter="fade">
                                      <p:cBhvr>
                                        <p:cTn id="47" dur="500"/>
                                        <p:tgtEl>
                                          <p:spTgt spid="1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20</a:t>
            </a:fld>
            <a:endParaRPr/>
          </a:p>
        </p:txBody>
      </p:sp>
      <p:sp>
        <p:nvSpPr>
          <p:cNvPr id="288" name="Google Shape;288;p3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12.8:  </a:t>
            </a:r>
            <a:r>
              <a:rPr lang="en-US" sz="2000" b="1" i="1" u="none">
                <a:solidFill>
                  <a:schemeClr val="dk1"/>
                </a:solidFill>
                <a:latin typeface="Times"/>
                <a:ea typeface="Times"/>
                <a:cs typeface="Times"/>
                <a:sym typeface="Times"/>
              </a:rPr>
              <a:t>Vulnerable time in CSMA</a:t>
            </a:r>
            <a:endParaRPr/>
          </a:p>
        </p:txBody>
      </p:sp>
      <p:pic>
        <p:nvPicPr>
          <p:cNvPr id="289" name="Google Shape;289;p35"/>
          <p:cNvPicPr preferRelativeResize="0"/>
          <p:nvPr/>
        </p:nvPicPr>
        <p:blipFill rotWithShape="1">
          <a:blip r:embed="rId3">
            <a:alphaModFix/>
          </a:blip>
          <a:srcRect/>
          <a:stretch/>
        </p:blipFill>
        <p:spPr>
          <a:xfrm>
            <a:off x="322262" y="2511425"/>
            <a:ext cx="8669337" cy="2593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21</a:t>
            </a:fld>
            <a:endParaRPr/>
          </a:p>
        </p:txBody>
      </p:sp>
      <p:sp>
        <p:nvSpPr>
          <p:cNvPr id="296" name="Google Shape;296;p3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12.9:  </a:t>
            </a:r>
            <a:r>
              <a:rPr lang="en-US" sz="2000" b="1" i="1" u="none">
                <a:solidFill>
                  <a:schemeClr val="dk1"/>
                </a:solidFill>
                <a:latin typeface="Times"/>
                <a:ea typeface="Times"/>
                <a:cs typeface="Times"/>
                <a:sym typeface="Times"/>
              </a:rPr>
              <a:t>Behavior of three persistence methods</a:t>
            </a:r>
            <a:endParaRPr/>
          </a:p>
        </p:txBody>
      </p:sp>
      <p:pic>
        <p:nvPicPr>
          <p:cNvPr id="297" name="Google Shape;297;p36"/>
          <p:cNvPicPr preferRelativeResize="0"/>
          <p:nvPr/>
        </p:nvPicPr>
        <p:blipFill rotWithShape="1">
          <a:blip r:embed="rId3">
            <a:alphaModFix/>
          </a:blip>
          <a:srcRect/>
          <a:stretch/>
        </p:blipFill>
        <p:spPr>
          <a:xfrm>
            <a:off x="381000" y="1138237"/>
            <a:ext cx="3505200" cy="1604962"/>
          </a:xfrm>
          <a:prstGeom prst="rect">
            <a:avLst/>
          </a:prstGeom>
          <a:noFill/>
          <a:ln>
            <a:noFill/>
          </a:ln>
        </p:spPr>
      </p:pic>
      <p:pic>
        <p:nvPicPr>
          <p:cNvPr id="298" name="Google Shape;298;p36"/>
          <p:cNvPicPr preferRelativeResize="0"/>
          <p:nvPr/>
        </p:nvPicPr>
        <p:blipFill rotWithShape="1">
          <a:blip r:embed="rId4">
            <a:alphaModFix/>
          </a:blip>
          <a:srcRect/>
          <a:stretch/>
        </p:blipFill>
        <p:spPr>
          <a:xfrm>
            <a:off x="4365625" y="1138237"/>
            <a:ext cx="4625975" cy="1604962"/>
          </a:xfrm>
          <a:prstGeom prst="rect">
            <a:avLst/>
          </a:prstGeom>
          <a:noFill/>
          <a:ln>
            <a:noFill/>
          </a:ln>
        </p:spPr>
      </p:pic>
      <p:pic>
        <p:nvPicPr>
          <p:cNvPr id="299" name="Google Shape;299;p36"/>
          <p:cNvPicPr preferRelativeResize="0"/>
          <p:nvPr/>
        </p:nvPicPr>
        <p:blipFill rotWithShape="1">
          <a:blip r:embed="rId5">
            <a:alphaModFix/>
          </a:blip>
          <a:srcRect/>
          <a:stretch/>
        </p:blipFill>
        <p:spPr>
          <a:xfrm>
            <a:off x="419100" y="4005262"/>
            <a:ext cx="8267700" cy="1938337"/>
          </a:xfrm>
          <a:prstGeom prst="rect">
            <a:avLst/>
          </a:prstGeom>
          <a:noFill/>
          <a:ln>
            <a:noFill/>
          </a:ln>
        </p:spPr>
      </p:pic>
      <p:sp>
        <p:nvSpPr>
          <p:cNvPr id="2" name="TextBox 1"/>
          <p:cNvSpPr txBox="1"/>
          <p:nvPr/>
        </p:nvSpPr>
        <p:spPr>
          <a:xfrm>
            <a:off x="1017917" y="3036498"/>
            <a:ext cx="2476960" cy="523220"/>
          </a:xfrm>
          <a:prstGeom prst="rect">
            <a:avLst/>
          </a:prstGeom>
          <a:noFill/>
        </p:spPr>
        <p:txBody>
          <a:bodyPr wrap="none" rtlCol="0">
            <a:spAutoFit/>
          </a:bodyPr>
          <a:lstStyle/>
          <a:p>
            <a:r>
              <a:rPr lang="en-US" dirty="0" smtClean="0"/>
              <a:t>Here R=Generate Random n</a:t>
            </a:r>
          </a:p>
          <a:p>
            <a:r>
              <a:rPr lang="en-US" dirty="0"/>
              <a:t> </a:t>
            </a:r>
            <a:r>
              <a:rPr lang="en-US" dirty="0" smtClean="0"/>
              <a:t>        P=Find Probability</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5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fade">
                                      <p:cBhvr>
                                        <p:cTn id="12" dur="500"/>
                                        <p:tgtEl>
                                          <p:spTgt spid="2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9"/>
                                        </p:tgtEl>
                                        <p:attrNameLst>
                                          <p:attrName>style.visibility</p:attrName>
                                        </p:attrNameLst>
                                      </p:cBhvr>
                                      <p:to>
                                        <p:strVal val="visible"/>
                                      </p:to>
                                    </p:set>
                                    <p:animEffect transition="in" filter="fade">
                                      <p:cBhvr>
                                        <p:cTn id="17"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22</a:t>
            </a:fld>
            <a:endParaRPr/>
          </a:p>
        </p:txBody>
      </p:sp>
      <p:sp>
        <p:nvSpPr>
          <p:cNvPr id="306" name="Google Shape;306;p3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12.10:  </a:t>
            </a:r>
            <a:r>
              <a:rPr lang="en-US" sz="2000" b="1" i="1" u="none">
                <a:solidFill>
                  <a:schemeClr val="dk1"/>
                </a:solidFill>
                <a:latin typeface="Times"/>
                <a:ea typeface="Times"/>
                <a:cs typeface="Times"/>
                <a:sym typeface="Times"/>
              </a:rPr>
              <a:t>Flow diagram for three persistence methods</a:t>
            </a:r>
            <a:endParaRPr/>
          </a:p>
        </p:txBody>
      </p:sp>
      <p:pic>
        <p:nvPicPr>
          <p:cNvPr id="307" name="Google Shape;307;p37"/>
          <p:cNvPicPr preferRelativeResize="0"/>
          <p:nvPr/>
        </p:nvPicPr>
        <p:blipFill rotWithShape="1">
          <a:blip r:embed="rId3">
            <a:alphaModFix/>
          </a:blip>
          <a:srcRect/>
          <a:stretch/>
        </p:blipFill>
        <p:spPr>
          <a:xfrm>
            <a:off x="609600" y="838200"/>
            <a:ext cx="2474912" cy="2038350"/>
          </a:xfrm>
          <a:prstGeom prst="rect">
            <a:avLst/>
          </a:prstGeom>
          <a:noFill/>
          <a:ln>
            <a:noFill/>
          </a:ln>
        </p:spPr>
      </p:pic>
      <p:pic>
        <p:nvPicPr>
          <p:cNvPr id="308" name="Google Shape;308;p37"/>
          <p:cNvPicPr preferRelativeResize="0"/>
          <p:nvPr/>
        </p:nvPicPr>
        <p:blipFill rotWithShape="1">
          <a:blip r:embed="rId4">
            <a:alphaModFix/>
          </a:blip>
          <a:srcRect/>
          <a:stretch/>
        </p:blipFill>
        <p:spPr>
          <a:xfrm>
            <a:off x="4235450" y="838200"/>
            <a:ext cx="3606800" cy="2027237"/>
          </a:xfrm>
          <a:prstGeom prst="rect">
            <a:avLst/>
          </a:prstGeom>
          <a:noFill/>
          <a:ln>
            <a:noFill/>
          </a:ln>
        </p:spPr>
      </p:pic>
      <p:pic>
        <p:nvPicPr>
          <p:cNvPr id="309" name="Google Shape;309;p37"/>
          <p:cNvPicPr preferRelativeResize="0"/>
          <p:nvPr/>
        </p:nvPicPr>
        <p:blipFill rotWithShape="1">
          <a:blip r:embed="rId5">
            <a:alphaModFix/>
          </a:blip>
          <a:srcRect/>
          <a:stretch/>
        </p:blipFill>
        <p:spPr>
          <a:xfrm>
            <a:off x="936625" y="3048000"/>
            <a:ext cx="6584950" cy="37226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
                                        </p:tgtEl>
                                        <p:attrNameLst>
                                          <p:attrName>style.visibility</p:attrName>
                                        </p:attrNameLst>
                                      </p:cBhvr>
                                      <p:to>
                                        <p:strVal val="visible"/>
                                      </p:to>
                                    </p:set>
                                    <p:animEffect transition="in" filter="fade">
                                      <p:cBhvr>
                                        <p:cTn id="12" dur="500"/>
                                        <p:tgtEl>
                                          <p:spTgt spid="3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9"/>
                                        </p:tgtEl>
                                        <p:attrNameLst>
                                          <p:attrName>style.visibility</p:attrName>
                                        </p:attrNameLst>
                                      </p:cBhvr>
                                      <p:to>
                                        <p:strVal val="visible"/>
                                      </p:to>
                                    </p:set>
                                    <p:animEffect transition="in" filter="fade">
                                      <p:cBhvr>
                                        <p:cTn id="17"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23</a:t>
            </a:fld>
            <a:endParaRPr/>
          </a:p>
        </p:txBody>
      </p:sp>
      <p:sp>
        <p:nvSpPr>
          <p:cNvPr id="316" name="Google Shape;316;p3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7" name="Google Shape;317;p3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8" name="Google Shape;318;p3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9" name="Google Shape;319;p3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0" name="Google Shape;320;p3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1" name="Google Shape;321;p3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2" name="Google Shape;322;p3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3" name="Google Shape;323;p38"/>
          <p:cNvSpPr txBox="1"/>
          <p:nvPr/>
        </p:nvSpPr>
        <p:spPr>
          <a:xfrm>
            <a:off x="1143000" y="0"/>
            <a:ext cx="3816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12.12.3  CSMA/CD</a:t>
            </a:r>
            <a:endParaRPr/>
          </a:p>
        </p:txBody>
      </p:sp>
      <p:sp>
        <p:nvSpPr>
          <p:cNvPr id="324" name="Google Shape;324;p38"/>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CSMA method does not specify the procedure following a collision. Carrier sense multiple access with collision detection (CSMA/CD) augments the algorithm to handle the collision.</a:t>
            </a:r>
            <a:endParaRPr dirty="0"/>
          </a:p>
          <a:p>
            <a:pPr marL="0" marR="0" lvl="0" indent="0" algn="just" rtl="0">
              <a:lnSpc>
                <a:spcPct val="100000"/>
              </a:lnSpc>
              <a:spcBef>
                <a:spcPts val="0"/>
              </a:spcBef>
              <a:spcAft>
                <a:spcPts val="0"/>
              </a:spcAft>
              <a:buClr>
                <a:schemeClr val="dk1"/>
              </a:buClr>
              <a:buSzPts val="2800"/>
              <a:buFont typeface="Arial"/>
              <a:buNone/>
            </a:pPr>
            <a:endParaRPr sz="2800" b="1" i="1" u="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 this method, a station monitors the medium after it sends a frame to see if the transmission was successful. If so, the station is finished. If, however, there is a collision, the frame is sent again.</a:t>
            </a:r>
            <a:endParaRPr dirty="0">
              <a:solidFill>
                <a:srgbClr val="00B0F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24</a:t>
            </a:fld>
            <a:endParaRPr/>
          </a:p>
        </p:txBody>
      </p:sp>
      <p:sp>
        <p:nvSpPr>
          <p:cNvPr id="331" name="Google Shape;331;p3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12.11:  </a:t>
            </a:r>
            <a:r>
              <a:rPr lang="en-US" sz="2000" b="1" i="1" u="none">
                <a:solidFill>
                  <a:schemeClr val="dk1"/>
                </a:solidFill>
                <a:latin typeface="Times"/>
                <a:ea typeface="Times"/>
                <a:cs typeface="Times"/>
                <a:sym typeface="Times"/>
              </a:rPr>
              <a:t>Collision of the first bits in CSMA/CD</a:t>
            </a:r>
            <a:endParaRPr/>
          </a:p>
        </p:txBody>
      </p:sp>
      <p:pic>
        <p:nvPicPr>
          <p:cNvPr id="332" name="Google Shape;332;p39"/>
          <p:cNvPicPr preferRelativeResize="0"/>
          <p:nvPr/>
        </p:nvPicPr>
        <p:blipFill rotWithShape="1">
          <a:blip r:embed="rId3">
            <a:alphaModFix/>
          </a:blip>
          <a:srcRect/>
          <a:stretch/>
        </p:blipFill>
        <p:spPr>
          <a:xfrm>
            <a:off x="287337" y="2378075"/>
            <a:ext cx="8094662" cy="2422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25</a:t>
            </a:fld>
            <a:endParaRPr/>
          </a:p>
        </p:txBody>
      </p:sp>
      <p:sp>
        <p:nvSpPr>
          <p:cNvPr id="339" name="Google Shape;339;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12.12:  </a:t>
            </a:r>
            <a:r>
              <a:rPr lang="en-US" sz="2000" b="1" i="1" u="none">
                <a:solidFill>
                  <a:schemeClr val="dk1"/>
                </a:solidFill>
                <a:latin typeface="Times"/>
                <a:ea typeface="Times"/>
                <a:cs typeface="Times"/>
                <a:sym typeface="Times"/>
              </a:rPr>
              <a:t>Collision and abortion in CSMA/CD</a:t>
            </a:r>
            <a:endParaRPr/>
          </a:p>
        </p:txBody>
      </p:sp>
      <p:pic>
        <p:nvPicPr>
          <p:cNvPr id="340" name="Google Shape;340;p40"/>
          <p:cNvPicPr preferRelativeResize="0"/>
          <p:nvPr/>
        </p:nvPicPr>
        <p:blipFill rotWithShape="1">
          <a:blip r:embed="rId3">
            <a:alphaModFix/>
          </a:blip>
          <a:srcRect/>
          <a:stretch/>
        </p:blipFill>
        <p:spPr>
          <a:xfrm>
            <a:off x="454025" y="2524125"/>
            <a:ext cx="8156575" cy="2886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1"/>
          <p:cNvSpPr txBox="1"/>
          <p:nvPr/>
        </p:nvSpPr>
        <p:spPr>
          <a:xfrm>
            <a:off x="76200" y="696912"/>
            <a:ext cx="8839200" cy="5643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 network using CSMA/CD has a bandwidth of 10 Mbps. If the maximum propagation time (including the delays in the devices and ignoring the time needed to send a jamming signal, as we see later) is 25.6 </a:t>
            </a:r>
            <a:r>
              <a:rPr lang="en-US" sz="2800" b="0" i="0" u="none" dirty="0" err="1">
                <a:solidFill>
                  <a:schemeClr val="dk1"/>
                </a:solidFill>
                <a:latin typeface="Times New Roman"/>
                <a:ea typeface="Times New Roman"/>
                <a:cs typeface="Times New Roman"/>
                <a:sym typeface="Times New Roman"/>
              </a:rPr>
              <a:t>μs</a:t>
            </a:r>
            <a:r>
              <a:rPr lang="en-US" sz="2800" b="0" i="0" u="none" dirty="0">
                <a:solidFill>
                  <a:schemeClr val="dk1"/>
                </a:solidFill>
                <a:latin typeface="Times New Roman"/>
                <a:ea typeface="Times New Roman"/>
                <a:cs typeface="Times New Roman"/>
                <a:sym typeface="Times New Roman"/>
              </a:rPr>
              <a:t>, what is the minimum size of the frame?</a:t>
            </a:r>
            <a:endParaRPr dirty="0"/>
          </a:p>
          <a:p>
            <a:pPr marL="0" marR="0" lvl="0" indent="0" algn="just" rtl="0">
              <a:lnSpc>
                <a:spcPct val="100000"/>
              </a:lnSpc>
              <a:spcBef>
                <a:spcPts val="0"/>
              </a:spcBef>
              <a:spcAft>
                <a:spcPts val="0"/>
              </a:spcAft>
              <a:buClr>
                <a:schemeClr val="dk1"/>
              </a:buClr>
              <a:buSzPts val="2800"/>
              <a:buFont typeface="Arial"/>
              <a:buNone/>
            </a:pPr>
            <a:endParaRPr sz="2800" b="1" i="0" u="none" dirty="0">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The minimum frame transmission time is </a:t>
            </a:r>
            <a:r>
              <a:rPr lang="en-US" sz="2800" b="0" i="0" u="none" dirty="0" err="1">
                <a:solidFill>
                  <a:schemeClr val="dk1"/>
                </a:solidFill>
                <a:latin typeface="Times New Roman"/>
                <a:ea typeface="Times New Roman"/>
                <a:cs typeface="Times New Roman"/>
                <a:sym typeface="Times New Roman"/>
              </a:rPr>
              <a:t>T</a:t>
            </a:r>
            <a:r>
              <a:rPr lang="en-US" sz="2800" b="0" i="0" u="none" baseline="-25000" dirty="0" err="1">
                <a:solidFill>
                  <a:schemeClr val="dk1"/>
                </a:solidFill>
                <a:latin typeface="Times New Roman"/>
                <a:ea typeface="Times New Roman"/>
                <a:cs typeface="Times New Roman"/>
                <a:sym typeface="Times New Roman"/>
              </a:rPr>
              <a:t>fr</a:t>
            </a:r>
            <a:r>
              <a:rPr lang="en-US" sz="2800" b="0" i="0" u="none" dirty="0">
                <a:solidFill>
                  <a:schemeClr val="dk1"/>
                </a:solidFill>
                <a:latin typeface="Times New Roman"/>
                <a:ea typeface="Times New Roman"/>
                <a:cs typeface="Times New Roman"/>
                <a:sym typeface="Times New Roman"/>
              </a:rPr>
              <a:t> = 2 × </a:t>
            </a:r>
            <a:r>
              <a:rPr lang="en-US" sz="2800" b="0" i="0" u="none" dirty="0" err="1">
                <a:solidFill>
                  <a:schemeClr val="dk1"/>
                </a:solidFill>
                <a:latin typeface="Times New Roman"/>
                <a:ea typeface="Times New Roman"/>
                <a:cs typeface="Times New Roman"/>
                <a:sym typeface="Times New Roman"/>
              </a:rPr>
              <a:t>T</a:t>
            </a:r>
            <a:r>
              <a:rPr lang="en-US" sz="2800" b="0" i="0" u="none" baseline="-25000" dirty="0" err="1">
                <a:solidFill>
                  <a:schemeClr val="dk1"/>
                </a:solidFill>
                <a:latin typeface="Times New Roman"/>
                <a:ea typeface="Times New Roman"/>
                <a:cs typeface="Times New Roman"/>
                <a:sym typeface="Times New Roman"/>
              </a:rPr>
              <a:t>p</a:t>
            </a:r>
            <a:r>
              <a:rPr lang="en-US" sz="2800" b="0" i="0" u="none" dirty="0">
                <a:solidFill>
                  <a:schemeClr val="dk1"/>
                </a:solidFill>
                <a:latin typeface="Times New Roman"/>
                <a:ea typeface="Times New Roman"/>
                <a:cs typeface="Times New Roman"/>
                <a:sym typeface="Times New Roman"/>
              </a:rPr>
              <a:t> = 51.2 </a:t>
            </a:r>
            <a:r>
              <a:rPr lang="en-US" sz="2800" b="0" i="0" u="none" dirty="0" err="1">
                <a:solidFill>
                  <a:schemeClr val="dk1"/>
                </a:solidFill>
                <a:latin typeface="Times New Roman"/>
                <a:ea typeface="Times New Roman"/>
                <a:cs typeface="Times New Roman"/>
                <a:sym typeface="Times New Roman"/>
              </a:rPr>
              <a:t>μs</a:t>
            </a:r>
            <a:r>
              <a:rPr lang="en-US" sz="2800" b="0" i="0" u="none" dirty="0">
                <a:solidFill>
                  <a:schemeClr val="dk1"/>
                </a:solidFill>
                <a:latin typeface="Times New Roman"/>
                <a:ea typeface="Times New Roman"/>
                <a:cs typeface="Times New Roman"/>
                <a:sym typeface="Times New Roman"/>
              </a:rPr>
              <a:t>. This means, in the worst case, a station needs to transmit for a period of 51.2 </a:t>
            </a:r>
            <a:r>
              <a:rPr lang="en-US" sz="2800" b="0" i="0" u="none" dirty="0" err="1">
                <a:solidFill>
                  <a:schemeClr val="dk1"/>
                </a:solidFill>
                <a:latin typeface="Times New Roman"/>
                <a:ea typeface="Times New Roman"/>
                <a:cs typeface="Times New Roman"/>
                <a:sym typeface="Times New Roman"/>
              </a:rPr>
              <a:t>μs</a:t>
            </a:r>
            <a:r>
              <a:rPr lang="en-US" sz="2800" b="0" i="0" u="none" dirty="0">
                <a:solidFill>
                  <a:schemeClr val="dk1"/>
                </a:solidFill>
                <a:latin typeface="Times New Roman"/>
                <a:ea typeface="Times New Roman"/>
                <a:cs typeface="Times New Roman"/>
                <a:sym typeface="Times New Roman"/>
              </a:rPr>
              <a:t> to detect the collision. The minimum size of the frame is 10 Mbps × 51.2 </a:t>
            </a:r>
            <a:r>
              <a:rPr lang="en-US" sz="2800" b="0" i="0" u="none" dirty="0" err="1">
                <a:solidFill>
                  <a:schemeClr val="dk1"/>
                </a:solidFill>
                <a:latin typeface="Times New Roman"/>
                <a:ea typeface="Times New Roman"/>
                <a:cs typeface="Times New Roman"/>
                <a:sym typeface="Times New Roman"/>
              </a:rPr>
              <a:t>μs</a:t>
            </a:r>
            <a:r>
              <a:rPr lang="en-US" sz="2800" b="0" i="0" u="none" dirty="0">
                <a:solidFill>
                  <a:schemeClr val="dk1"/>
                </a:solidFill>
                <a:latin typeface="Times New Roman"/>
                <a:ea typeface="Times New Roman"/>
                <a:cs typeface="Times New Roman"/>
                <a:sym typeface="Times New Roman"/>
              </a:rPr>
              <a:t> = 512 bits or 64 bytes. This is actually the minimum size of the frame for Standard Ethernet, as we will see later in the chapter.</a:t>
            </a:r>
            <a:endParaRPr dirty="0"/>
          </a:p>
        </p:txBody>
      </p:sp>
      <p:grpSp>
        <p:nvGrpSpPr>
          <p:cNvPr id="347" name="Google Shape;347;p41"/>
          <p:cNvGrpSpPr/>
          <p:nvPr/>
        </p:nvGrpSpPr>
        <p:grpSpPr>
          <a:xfrm>
            <a:off x="0" y="0"/>
            <a:ext cx="9144000" cy="609600"/>
            <a:chOff x="0" y="2448"/>
            <a:chExt cx="5760" cy="384"/>
          </a:xfrm>
        </p:grpSpPr>
        <p:sp>
          <p:nvSpPr>
            <p:cNvPr id="348" name="Google Shape;348;p4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9" name="Google Shape;349;p41"/>
            <p:cNvSpPr txBox="1"/>
            <p:nvPr/>
          </p:nvSpPr>
          <p:spPr>
            <a:xfrm>
              <a:off x="0" y="2448"/>
              <a:ext cx="1941"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 5</a:t>
              </a:r>
              <a:endParaRPr/>
            </a:p>
          </p:txBody>
        </p:sp>
      </p:grpSp>
      <p:sp>
        <p:nvSpPr>
          <p:cNvPr id="350" name="Google Shape;350;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26</a:t>
            </a:fld>
            <a:endParaRPr/>
          </a:p>
        </p:txBody>
      </p:sp>
      <p:sp>
        <p:nvSpPr>
          <p:cNvPr id="2" name="TextBox 1"/>
          <p:cNvSpPr txBox="1"/>
          <p:nvPr/>
        </p:nvSpPr>
        <p:spPr>
          <a:xfrm>
            <a:off x="6901132" y="3398808"/>
            <a:ext cx="1412566" cy="338554"/>
          </a:xfrm>
          <a:prstGeom prst="rect">
            <a:avLst/>
          </a:prstGeom>
          <a:noFill/>
        </p:spPr>
        <p:txBody>
          <a:bodyPr wrap="none" rtlCol="0">
            <a:spAutoFit/>
          </a:bodyPr>
          <a:lstStyle/>
          <a:p>
            <a:r>
              <a:rPr lang="en-US" sz="1600" dirty="0" smtClean="0"/>
              <a:t>2 * 25.6=51.2</a:t>
            </a:r>
            <a:endParaRPr lang="en-IN"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27</a:t>
            </a:fld>
            <a:endParaRPr/>
          </a:p>
        </p:txBody>
      </p:sp>
      <p:sp>
        <p:nvSpPr>
          <p:cNvPr id="357" name="Google Shape;357;p4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12.13:  </a:t>
            </a:r>
            <a:r>
              <a:rPr lang="en-US" sz="2000" b="1" i="1" u="none">
                <a:solidFill>
                  <a:schemeClr val="dk1"/>
                </a:solidFill>
                <a:latin typeface="Times"/>
                <a:ea typeface="Times"/>
                <a:cs typeface="Times"/>
                <a:sym typeface="Times"/>
              </a:rPr>
              <a:t>Flow diagram for the CSMA/CD</a:t>
            </a:r>
            <a:endParaRPr/>
          </a:p>
        </p:txBody>
      </p:sp>
      <p:pic>
        <p:nvPicPr>
          <p:cNvPr id="358" name="Google Shape;358;p42"/>
          <p:cNvPicPr preferRelativeResize="0"/>
          <p:nvPr/>
        </p:nvPicPr>
        <p:blipFill rotWithShape="1">
          <a:blip r:embed="rId3">
            <a:alphaModFix/>
          </a:blip>
          <a:srcRect/>
          <a:stretch/>
        </p:blipFill>
        <p:spPr>
          <a:xfrm>
            <a:off x="2286000" y="1524000"/>
            <a:ext cx="6586537" cy="4530725"/>
          </a:xfrm>
          <a:prstGeom prst="rect">
            <a:avLst/>
          </a:prstGeom>
          <a:noFill/>
          <a:ln>
            <a:noFill/>
          </a:ln>
        </p:spPr>
      </p:pic>
      <p:pic>
        <p:nvPicPr>
          <p:cNvPr id="359" name="Google Shape;359;p42"/>
          <p:cNvPicPr preferRelativeResize="0"/>
          <p:nvPr/>
        </p:nvPicPr>
        <p:blipFill rotWithShape="1">
          <a:blip r:embed="rId4">
            <a:alphaModFix/>
          </a:blip>
          <a:srcRect/>
          <a:stretch/>
        </p:blipFill>
        <p:spPr>
          <a:xfrm>
            <a:off x="457200" y="1524000"/>
            <a:ext cx="2762250" cy="14620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fade">
                                      <p:cBhvr>
                                        <p:cTn id="7" dur="500"/>
                                        <p:tgtEl>
                                          <p:spTgt spid="3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fade">
                                      <p:cBhvr>
                                        <p:cTn id="12" dur="2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28</a:t>
            </a:fld>
            <a:endParaRPr/>
          </a:p>
        </p:txBody>
      </p:sp>
      <p:sp>
        <p:nvSpPr>
          <p:cNvPr id="366" name="Google Shape;366;p43"/>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12.14:  </a:t>
            </a:r>
            <a:r>
              <a:rPr lang="en-US" sz="2000" b="1" i="1" u="none">
                <a:solidFill>
                  <a:schemeClr val="dk1"/>
                </a:solidFill>
                <a:latin typeface="Times"/>
                <a:ea typeface="Times"/>
                <a:cs typeface="Times"/>
                <a:sym typeface="Times"/>
              </a:rPr>
              <a:t>Energy level during transmission, idleness, or collision</a:t>
            </a:r>
            <a:endParaRPr/>
          </a:p>
        </p:txBody>
      </p:sp>
      <p:pic>
        <p:nvPicPr>
          <p:cNvPr id="367" name="Google Shape;367;p43"/>
          <p:cNvPicPr preferRelativeResize="0"/>
          <p:nvPr/>
        </p:nvPicPr>
        <p:blipFill rotWithShape="1">
          <a:blip r:embed="rId3">
            <a:alphaModFix/>
          </a:blip>
          <a:srcRect/>
          <a:stretch/>
        </p:blipFill>
        <p:spPr>
          <a:xfrm>
            <a:off x="1347787" y="2611437"/>
            <a:ext cx="6881812" cy="18843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29</a:t>
            </a:fld>
            <a:endParaRPr/>
          </a:p>
        </p:txBody>
      </p:sp>
      <p:sp>
        <p:nvSpPr>
          <p:cNvPr id="374" name="Google Shape;374;p4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5" name="Google Shape;375;p4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6" name="Google Shape;376;p4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7" name="Google Shape;377;p4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8" name="Google Shape;378;p4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9" name="Google Shape;379;p4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0" name="Google Shape;380;p4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1" name="Google Shape;381;p44"/>
          <p:cNvSpPr txBox="1"/>
          <p:nvPr/>
        </p:nvSpPr>
        <p:spPr>
          <a:xfrm>
            <a:off x="1143000" y="0"/>
            <a:ext cx="3790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12.12.4  CSMA/CA</a:t>
            </a:r>
            <a:endParaRPr/>
          </a:p>
        </p:txBody>
      </p:sp>
      <p:sp>
        <p:nvSpPr>
          <p:cNvPr id="382" name="Google Shape;382;p44"/>
          <p:cNvSpPr txBox="1"/>
          <p:nvPr/>
        </p:nvSpPr>
        <p:spPr>
          <a:xfrm>
            <a:off x="381000" y="1311065"/>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Carrier sense multiple access with collision avoidance (CSMA/CA) was invented for wireless networks. Collisions are avoided through the use of CSMA/CA’s three strategies: the </a:t>
            </a:r>
            <a:r>
              <a:rPr lang="en-US" sz="2800" b="1" i="1" u="none" dirty="0" err="1">
                <a:solidFill>
                  <a:srgbClr val="00B0F0"/>
                </a:solidFill>
                <a:latin typeface="Times New Roman"/>
                <a:ea typeface="Times New Roman"/>
                <a:cs typeface="Times New Roman"/>
                <a:sym typeface="Times New Roman"/>
              </a:rPr>
              <a:t>interframe</a:t>
            </a:r>
            <a:r>
              <a:rPr lang="en-US" sz="2800" b="1" i="1" u="none" dirty="0">
                <a:solidFill>
                  <a:srgbClr val="00B0F0"/>
                </a:solidFill>
                <a:latin typeface="Times New Roman"/>
                <a:ea typeface="Times New Roman"/>
                <a:cs typeface="Times New Roman"/>
                <a:sym typeface="Times New Roman"/>
              </a:rPr>
              <a:t> space, the contention window, and acknowledgments, as </a:t>
            </a:r>
            <a:r>
              <a:rPr lang="en-US" sz="2800" b="1" i="1" u="none" dirty="0">
                <a:solidFill>
                  <a:schemeClr val="dk1"/>
                </a:solidFill>
                <a:latin typeface="Times New Roman"/>
                <a:ea typeface="Times New Roman"/>
                <a:cs typeface="Times New Roman"/>
                <a:sym typeface="Times New Roman"/>
              </a:rPr>
              <a:t>shown in Figure 12.15. We discuss RTS and CTS frames later.</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 name="Google Shape;118;p18"/>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12: Objective</a:t>
            </a:r>
            <a:endParaRPr/>
          </a:p>
        </p:txBody>
      </p:sp>
      <p:sp>
        <p:nvSpPr>
          <p:cNvPr id="119" name="Google Shape;119;p18"/>
          <p:cNvSpPr txBox="1"/>
          <p:nvPr/>
        </p:nvSpPr>
        <p:spPr>
          <a:xfrm>
            <a:off x="152400" y="1447800"/>
            <a:ext cx="8991600" cy="1600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20" name="Google Shape;120;p18"/>
          <p:cNvSpPr txBox="1"/>
          <p:nvPr/>
        </p:nvSpPr>
        <p:spPr>
          <a:xfrm>
            <a:off x="76200" y="1143000"/>
            <a:ext cx="8686800" cy="1676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discusses random-access protocols. Four protocols, ALOHA, CSMA, CSMA/CD, and CSMA/CA, are described in this section. These protocols are mostly used in LANs and WANs, which we discuss in future chapters. </a:t>
            </a:r>
            <a:endParaRPr/>
          </a:p>
        </p:txBody>
      </p:sp>
      <p:sp>
        <p:nvSpPr>
          <p:cNvPr id="121" name="Google Shape;121;p18"/>
          <p:cNvSpPr txBox="1"/>
          <p:nvPr/>
        </p:nvSpPr>
        <p:spPr>
          <a:xfrm>
            <a:off x="76200" y="2819400"/>
            <a:ext cx="8686800" cy="1676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second section discusses controlled-access protocols. Three protocols, reservation, polling, and token-passing, are described in this section. Some of these protocol are used in LANs, but others have some historical value.</a:t>
            </a:r>
            <a:endParaRPr/>
          </a:p>
        </p:txBody>
      </p:sp>
      <p:sp>
        <p:nvSpPr>
          <p:cNvPr id="122" name="Google Shape;122;p18"/>
          <p:cNvSpPr txBox="1"/>
          <p:nvPr/>
        </p:nvSpPr>
        <p:spPr>
          <a:xfrm>
            <a:off x="76200" y="4800600"/>
            <a:ext cx="8686800" cy="1676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third section discusses channelization protocols. Three protocols, FDMA, TDMA, and CDMA are described in this section. These protocols are used in cellular telephony, which we discuss in Chapter 16.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 calcmode="lin" valueType="num">
                                      <p:cBhvr additive="base">
                                        <p:cTn id="7" dur="1000"/>
                                        <p:tgtEl>
                                          <p:spTgt spid="120">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20">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1">
                                            <p:txEl>
                                              <p:pRg st="0" end="0"/>
                                            </p:txEl>
                                          </p:spTgt>
                                        </p:tgtEl>
                                        <p:attrNameLst>
                                          <p:attrName>style.visibility</p:attrName>
                                        </p:attrNameLst>
                                      </p:cBhvr>
                                      <p:to>
                                        <p:strVal val="visible"/>
                                      </p:to>
                                    </p:set>
                                    <p:anim calcmode="lin" valueType="num">
                                      <p:cBhvr additive="base">
                                        <p:cTn id="13" dur="1000"/>
                                        <p:tgtEl>
                                          <p:spTgt spid="121">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21">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2">
                                            <p:txEl>
                                              <p:pRg st="0" end="0"/>
                                            </p:txEl>
                                          </p:spTgt>
                                        </p:tgtEl>
                                        <p:attrNameLst>
                                          <p:attrName>style.visibility</p:attrName>
                                        </p:attrNameLst>
                                      </p:cBhvr>
                                      <p:to>
                                        <p:strVal val="visible"/>
                                      </p:to>
                                    </p:set>
                                    <p:anim calcmode="lin" valueType="num">
                                      <p:cBhvr additive="base">
                                        <p:cTn id="19" dur="1000"/>
                                        <p:tgtEl>
                                          <p:spTgt spid="122">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122">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30</a:t>
            </a:fld>
            <a:endParaRPr/>
          </a:p>
        </p:txBody>
      </p:sp>
      <p:sp>
        <p:nvSpPr>
          <p:cNvPr id="389" name="Google Shape;389;p45"/>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12.15:  </a:t>
            </a:r>
            <a:r>
              <a:rPr lang="en-US" sz="2000" b="1" i="1" u="none">
                <a:solidFill>
                  <a:schemeClr val="dk1"/>
                </a:solidFill>
                <a:latin typeface="Times"/>
                <a:ea typeface="Times"/>
                <a:cs typeface="Times"/>
                <a:sym typeface="Times"/>
              </a:rPr>
              <a:t>Flow diagram for CSMA/CA</a:t>
            </a:r>
            <a:endParaRPr/>
          </a:p>
        </p:txBody>
      </p:sp>
      <p:pic>
        <p:nvPicPr>
          <p:cNvPr id="390" name="Google Shape;390;p45"/>
          <p:cNvPicPr preferRelativeResize="0"/>
          <p:nvPr/>
        </p:nvPicPr>
        <p:blipFill rotWithShape="1">
          <a:blip r:embed="rId3">
            <a:alphaModFix/>
          </a:blip>
          <a:srcRect/>
          <a:stretch/>
        </p:blipFill>
        <p:spPr>
          <a:xfrm>
            <a:off x="1828800" y="838200"/>
            <a:ext cx="5305425" cy="5421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 calcmode="lin" valueType="num">
                                      <p:cBhvr additive="base">
                                        <p:cTn id="7" dur="500"/>
                                        <p:tgtEl>
                                          <p:spTgt spid="390"/>
                                        </p:tgtEl>
                                        <p:attrNameLst>
                                          <p:attrName>ppt_w</p:attrName>
                                        </p:attrNameLst>
                                      </p:cBhvr>
                                      <p:tavLst>
                                        <p:tav tm="0">
                                          <p:val>
                                            <p:strVal val="0"/>
                                          </p:val>
                                        </p:tav>
                                        <p:tav tm="100000">
                                          <p:val>
                                            <p:strVal val="#ppt_w"/>
                                          </p:val>
                                        </p:tav>
                                      </p:tavLst>
                                    </p:anim>
                                    <p:anim calcmode="lin" valueType="num">
                                      <p:cBhvr additive="base">
                                        <p:cTn id="8" dur="500"/>
                                        <p:tgtEl>
                                          <p:spTgt spid="39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31</a:t>
            </a:fld>
            <a:endParaRPr/>
          </a:p>
        </p:txBody>
      </p:sp>
      <p:sp>
        <p:nvSpPr>
          <p:cNvPr id="397" name="Google Shape;397;p46"/>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12.16:  </a:t>
            </a:r>
            <a:r>
              <a:rPr lang="en-US" sz="2000" b="1" i="1" u="none">
                <a:solidFill>
                  <a:schemeClr val="dk1"/>
                </a:solidFill>
                <a:latin typeface="Times"/>
                <a:ea typeface="Times"/>
                <a:cs typeface="Times"/>
                <a:sym typeface="Times"/>
              </a:rPr>
              <a:t>Contention window</a:t>
            </a:r>
            <a:endParaRPr/>
          </a:p>
        </p:txBody>
      </p:sp>
      <p:pic>
        <p:nvPicPr>
          <p:cNvPr id="398" name="Google Shape;398;p46"/>
          <p:cNvPicPr preferRelativeResize="0"/>
          <p:nvPr/>
        </p:nvPicPr>
        <p:blipFill rotWithShape="1">
          <a:blip r:embed="rId3">
            <a:alphaModFix/>
          </a:blip>
          <a:srcRect/>
          <a:stretch/>
        </p:blipFill>
        <p:spPr>
          <a:xfrm>
            <a:off x="685800" y="2057400"/>
            <a:ext cx="7489825" cy="2230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35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32</a:t>
            </a:fld>
            <a:endParaRPr/>
          </a:p>
        </p:txBody>
      </p:sp>
      <p:sp>
        <p:nvSpPr>
          <p:cNvPr id="405" name="Google Shape;405;p47"/>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12.17:  </a:t>
            </a:r>
            <a:r>
              <a:rPr lang="en-US" sz="2000" b="1" i="1" u="none">
                <a:solidFill>
                  <a:schemeClr val="dk1"/>
                </a:solidFill>
                <a:latin typeface="Times"/>
                <a:ea typeface="Times"/>
                <a:cs typeface="Times"/>
                <a:sym typeface="Times"/>
              </a:rPr>
              <a:t>CMACA and NAV</a:t>
            </a:r>
            <a:endParaRPr/>
          </a:p>
        </p:txBody>
      </p:sp>
      <p:pic>
        <p:nvPicPr>
          <p:cNvPr id="406" name="Google Shape;406;p47"/>
          <p:cNvPicPr preferRelativeResize="0"/>
          <p:nvPr/>
        </p:nvPicPr>
        <p:blipFill rotWithShape="1">
          <a:blip r:embed="rId3">
            <a:alphaModFix/>
          </a:blip>
          <a:srcRect/>
          <a:stretch/>
        </p:blipFill>
        <p:spPr>
          <a:xfrm>
            <a:off x="960437" y="987425"/>
            <a:ext cx="7269162" cy="5337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3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33</a:t>
            </a:fld>
            <a:endParaRPr/>
          </a:p>
        </p:txBody>
      </p:sp>
      <p:sp>
        <p:nvSpPr>
          <p:cNvPr id="413" name="Google Shape;413;p48"/>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4" name="Google Shape;414;p48"/>
          <p:cNvSpPr txBox="1"/>
          <p:nvPr/>
        </p:nvSpPr>
        <p:spPr>
          <a:xfrm>
            <a:off x="228600" y="406400"/>
            <a:ext cx="5932487"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12-2   CONTROLLED  ACCESS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415" name="Google Shape;415;p4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6" name="Google Shape;416;p48"/>
          <p:cNvSpPr txBox="1"/>
          <p:nvPr/>
        </p:nvSpPr>
        <p:spPr>
          <a:xfrm>
            <a:off x="381000" y="1658937"/>
            <a:ext cx="8077200" cy="255450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In controlled access, the stations consult one another to find which station has the right to send. A station cannot send unless it has been authorized by other stations</a:t>
            </a:r>
            <a:r>
              <a:rPr lang="en-US" sz="3200" b="1" i="1" u="none" dirty="0">
                <a:solidFill>
                  <a:schemeClr val="dk1"/>
                </a:solidFill>
                <a:latin typeface="Times"/>
                <a:ea typeface="Times"/>
                <a:cs typeface="Times"/>
                <a:sym typeface="Times"/>
              </a:rPr>
              <a:t>. We discuss</a:t>
            </a:r>
            <a:endParaRPr dirty="0"/>
          </a:p>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three controlled-access methods.</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34</a:t>
            </a:fld>
            <a:endParaRPr/>
          </a:p>
        </p:txBody>
      </p:sp>
      <p:sp>
        <p:nvSpPr>
          <p:cNvPr id="423" name="Google Shape;423;p4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4" name="Google Shape;424;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5" name="Google Shape;425;p4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6" name="Google Shape;426;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7" name="Google Shape;427;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8" name="Google Shape;428;p4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9" name="Google Shape;429;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0" name="Google Shape;430;p49"/>
          <p:cNvSpPr txBox="1"/>
          <p:nvPr/>
        </p:nvSpPr>
        <p:spPr>
          <a:xfrm>
            <a:off x="1143000" y="0"/>
            <a:ext cx="3790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12.2.1  Reservation</a:t>
            </a:r>
            <a:endParaRPr/>
          </a:p>
        </p:txBody>
      </p:sp>
      <p:sp>
        <p:nvSpPr>
          <p:cNvPr id="431" name="Google Shape;431;p49"/>
          <p:cNvSpPr txBox="1"/>
          <p:nvPr/>
        </p:nvSpPr>
        <p:spPr>
          <a:xfrm>
            <a:off x="381000" y="1311065"/>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In the reservation method, a station needs to make a reservation before sending data. </a:t>
            </a:r>
            <a:r>
              <a:rPr lang="en-US" sz="2800" b="1" i="1" u="none" dirty="0">
                <a:solidFill>
                  <a:srgbClr val="00B0F0"/>
                </a:solidFill>
                <a:latin typeface="Times New Roman"/>
                <a:ea typeface="Times New Roman"/>
                <a:cs typeface="Times New Roman"/>
                <a:sym typeface="Times New Roman"/>
              </a:rPr>
              <a:t>Time is divided into intervals. In each interval, a reservation frame precedes the data frames sent in that interval.</a:t>
            </a:r>
            <a:endParaRPr dirty="0">
              <a:solidFill>
                <a:srgbClr val="00B0F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35</a:t>
            </a:fld>
            <a:endParaRPr/>
          </a:p>
        </p:txBody>
      </p:sp>
      <p:sp>
        <p:nvSpPr>
          <p:cNvPr id="438" name="Google Shape;438;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12.18:  </a:t>
            </a:r>
            <a:r>
              <a:rPr lang="en-US" sz="2000" b="1" i="1" u="none">
                <a:solidFill>
                  <a:schemeClr val="dk1"/>
                </a:solidFill>
                <a:latin typeface="Times"/>
                <a:ea typeface="Times"/>
                <a:cs typeface="Times"/>
                <a:sym typeface="Times"/>
              </a:rPr>
              <a:t>Reservation access method</a:t>
            </a:r>
            <a:endParaRPr/>
          </a:p>
        </p:txBody>
      </p:sp>
      <p:pic>
        <p:nvPicPr>
          <p:cNvPr id="439" name="Google Shape;439;p50"/>
          <p:cNvPicPr preferRelativeResize="0"/>
          <p:nvPr/>
        </p:nvPicPr>
        <p:blipFill rotWithShape="1">
          <a:blip r:embed="rId3">
            <a:alphaModFix/>
          </a:blip>
          <a:srcRect/>
          <a:stretch/>
        </p:blipFill>
        <p:spPr>
          <a:xfrm>
            <a:off x="762000" y="3200400"/>
            <a:ext cx="7710487" cy="20272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275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36</a:t>
            </a:fld>
            <a:endParaRPr/>
          </a:p>
        </p:txBody>
      </p:sp>
      <p:sp>
        <p:nvSpPr>
          <p:cNvPr id="446" name="Google Shape;446;p5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7" name="Google Shape;447;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8" name="Google Shape;448;p5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9" name="Google Shape;449;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0" name="Google Shape;450;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1" name="Google Shape;451;p5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2" name="Google Shape;452;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3" name="Google Shape;453;p51"/>
          <p:cNvSpPr txBox="1"/>
          <p:nvPr/>
        </p:nvSpPr>
        <p:spPr>
          <a:xfrm>
            <a:off x="1143000" y="0"/>
            <a:ext cx="2927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12.2.2  Polling</a:t>
            </a:r>
            <a:endParaRPr/>
          </a:p>
        </p:txBody>
      </p:sp>
      <p:sp>
        <p:nvSpPr>
          <p:cNvPr id="454" name="Google Shape;454;p51"/>
          <p:cNvSpPr txBox="1"/>
          <p:nvPr/>
        </p:nvSpPr>
        <p:spPr>
          <a:xfrm>
            <a:off x="398253"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Polling works with topologies in which one device is designated as a primary station and the other devices are secondary stations. All data exchanges must be made through the primary device even when the ultimate destination is a secondary device. </a:t>
            </a:r>
            <a:r>
              <a:rPr lang="en-US" sz="2800" b="1" i="1" u="none" dirty="0">
                <a:solidFill>
                  <a:srgbClr val="00B0F0"/>
                </a:solidFill>
                <a:latin typeface="Times New Roman"/>
                <a:ea typeface="Times New Roman"/>
                <a:cs typeface="Times New Roman"/>
                <a:sym typeface="Times New Roman"/>
              </a:rPr>
              <a:t>The primary device controls the link; the secondary devices follow its instructions. It is up to the primary</a:t>
            </a:r>
            <a:endParaRPr dirty="0">
              <a:solidFill>
                <a:srgbClr val="00B0F0"/>
              </a:solidFill>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device to determine which device is allowed to use the channel at a given time. </a:t>
            </a:r>
            <a:endParaRPr dirty="0">
              <a:solidFill>
                <a:srgbClr val="00B0F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37</a:t>
            </a:fld>
            <a:endParaRPr/>
          </a:p>
        </p:txBody>
      </p:sp>
      <p:sp>
        <p:nvSpPr>
          <p:cNvPr id="461" name="Google Shape;461;p5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12.19:  </a:t>
            </a:r>
            <a:r>
              <a:rPr lang="en-US" sz="2000" b="1" i="1" u="none">
                <a:solidFill>
                  <a:schemeClr val="dk1"/>
                </a:solidFill>
                <a:latin typeface="Times"/>
                <a:ea typeface="Times"/>
                <a:cs typeface="Times"/>
                <a:sym typeface="Times"/>
              </a:rPr>
              <a:t>Select and poll functions in polling-access method</a:t>
            </a:r>
            <a:endParaRPr/>
          </a:p>
        </p:txBody>
      </p:sp>
      <p:pic>
        <p:nvPicPr>
          <p:cNvPr id="462" name="Google Shape;462;p52"/>
          <p:cNvPicPr preferRelativeResize="0"/>
          <p:nvPr/>
        </p:nvPicPr>
        <p:blipFill rotWithShape="1">
          <a:blip r:embed="rId3">
            <a:alphaModFix/>
          </a:blip>
          <a:srcRect/>
          <a:stretch/>
        </p:blipFill>
        <p:spPr>
          <a:xfrm>
            <a:off x="685800" y="1676400"/>
            <a:ext cx="3527425" cy="3362325"/>
          </a:xfrm>
          <a:prstGeom prst="rect">
            <a:avLst/>
          </a:prstGeom>
          <a:noFill/>
          <a:ln>
            <a:noFill/>
          </a:ln>
        </p:spPr>
      </p:pic>
      <p:pic>
        <p:nvPicPr>
          <p:cNvPr id="463" name="Google Shape;463;p52"/>
          <p:cNvPicPr preferRelativeResize="0"/>
          <p:nvPr/>
        </p:nvPicPr>
        <p:blipFill rotWithShape="1">
          <a:blip r:embed="rId4">
            <a:alphaModFix/>
          </a:blip>
          <a:srcRect/>
          <a:stretch/>
        </p:blipFill>
        <p:spPr>
          <a:xfrm>
            <a:off x="908050" y="2743200"/>
            <a:ext cx="2925762" cy="366712"/>
          </a:xfrm>
          <a:prstGeom prst="rect">
            <a:avLst/>
          </a:prstGeom>
          <a:noFill/>
          <a:ln>
            <a:noFill/>
          </a:ln>
        </p:spPr>
      </p:pic>
      <p:pic>
        <p:nvPicPr>
          <p:cNvPr id="464" name="Google Shape;464;p52"/>
          <p:cNvPicPr preferRelativeResize="0"/>
          <p:nvPr/>
        </p:nvPicPr>
        <p:blipFill rotWithShape="1">
          <a:blip r:embed="rId5">
            <a:alphaModFix/>
          </a:blip>
          <a:srcRect/>
          <a:stretch/>
        </p:blipFill>
        <p:spPr>
          <a:xfrm>
            <a:off x="960437" y="3200400"/>
            <a:ext cx="2925762" cy="290512"/>
          </a:xfrm>
          <a:prstGeom prst="rect">
            <a:avLst/>
          </a:prstGeom>
          <a:noFill/>
          <a:ln>
            <a:noFill/>
          </a:ln>
        </p:spPr>
      </p:pic>
      <p:pic>
        <p:nvPicPr>
          <p:cNvPr id="465" name="Google Shape;465;p52"/>
          <p:cNvPicPr preferRelativeResize="0"/>
          <p:nvPr/>
        </p:nvPicPr>
        <p:blipFill rotWithShape="1">
          <a:blip r:embed="rId6">
            <a:alphaModFix/>
          </a:blip>
          <a:srcRect/>
          <a:stretch/>
        </p:blipFill>
        <p:spPr>
          <a:xfrm>
            <a:off x="914400" y="3571875"/>
            <a:ext cx="2925762" cy="376237"/>
          </a:xfrm>
          <a:prstGeom prst="rect">
            <a:avLst/>
          </a:prstGeom>
          <a:noFill/>
          <a:ln>
            <a:noFill/>
          </a:ln>
        </p:spPr>
      </p:pic>
      <p:pic>
        <p:nvPicPr>
          <p:cNvPr id="466" name="Google Shape;466;p52"/>
          <p:cNvPicPr preferRelativeResize="0"/>
          <p:nvPr/>
        </p:nvPicPr>
        <p:blipFill rotWithShape="1">
          <a:blip r:embed="rId7">
            <a:alphaModFix/>
          </a:blip>
          <a:srcRect/>
          <a:stretch/>
        </p:blipFill>
        <p:spPr>
          <a:xfrm>
            <a:off x="942975" y="4038600"/>
            <a:ext cx="2925762" cy="258762"/>
          </a:xfrm>
          <a:prstGeom prst="rect">
            <a:avLst/>
          </a:prstGeom>
          <a:noFill/>
          <a:ln>
            <a:noFill/>
          </a:ln>
        </p:spPr>
      </p:pic>
      <p:pic>
        <p:nvPicPr>
          <p:cNvPr id="467" name="Google Shape;467;p52"/>
          <p:cNvPicPr preferRelativeResize="0"/>
          <p:nvPr/>
        </p:nvPicPr>
        <p:blipFill rotWithShape="1">
          <a:blip r:embed="rId8">
            <a:alphaModFix/>
          </a:blip>
          <a:srcRect/>
          <a:stretch/>
        </p:blipFill>
        <p:spPr>
          <a:xfrm>
            <a:off x="1944687" y="1277937"/>
            <a:ext cx="852487" cy="387350"/>
          </a:xfrm>
          <a:prstGeom prst="rect">
            <a:avLst/>
          </a:prstGeom>
          <a:noFill/>
          <a:ln>
            <a:noFill/>
          </a:ln>
        </p:spPr>
      </p:pic>
      <p:pic>
        <p:nvPicPr>
          <p:cNvPr id="468" name="Google Shape;468;p52"/>
          <p:cNvPicPr preferRelativeResize="0"/>
          <p:nvPr/>
        </p:nvPicPr>
        <p:blipFill rotWithShape="1">
          <a:blip r:embed="rId9">
            <a:alphaModFix/>
          </a:blip>
          <a:srcRect/>
          <a:stretch/>
        </p:blipFill>
        <p:spPr>
          <a:xfrm>
            <a:off x="5029200" y="1692275"/>
            <a:ext cx="3581400" cy="3717925"/>
          </a:xfrm>
          <a:prstGeom prst="rect">
            <a:avLst/>
          </a:prstGeom>
          <a:noFill/>
          <a:ln>
            <a:noFill/>
          </a:ln>
        </p:spPr>
      </p:pic>
      <p:pic>
        <p:nvPicPr>
          <p:cNvPr id="469" name="Google Shape;469;p52"/>
          <p:cNvPicPr preferRelativeResize="0"/>
          <p:nvPr/>
        </p:nvPicPr>
        <p:blipFill rotWithShape="1">
          <a:blip r:embed="rId10">
            <a:alphaModFix/>
          </a:blip>
          <a:srcRect/>
          <a:stretch/>
        </p:blipFill>
        <p:spPr>
          <a:xfrm>
            <a:off x="6477000" y="1277937"/>
            <a:ext cx="565150" cy="387350"/>
          </a:xfrm>
          <a:prstGeom prst="rect">
            <a:avLst/>
          </a:prstGeom>
          <a:noFill/>
          <a:ln>
            <a:noFill/>
          </a:ln>
        </p:spPr>
      </p:pic>
      <p:pic>
        <p:nvPicPr>
          <p:cNvPr id="470" name="Google Shape;470;p52"/>
          <p:cNvPicPr preferRelativeResize="0"/>
          <p:nvPr/>
        </p:nvPicPr>
        <p:blipFill rotWithShape="1">
          <a:blip r:embed="rId11">
            <a:alphaModFix/>
          </a:blip>
          <a:srcRect/>
          <a:stretch/>
        </p:blipFill>
        <p:spPr>
          <a:xfrm>
            <a:off x="5326062" y="3760787"/>
            <a:ext cx="2925762" cy="285750"/>
          </a:xfrm>
          <a:prstGeom prst="rect">
            <a:avLst/>
          </a:prstGeom>
          <a:noFill/>
          <a:ln>
            <a:noFill/>
          </a:ln>
        </p:spPr>
      </p:pic>
      <p:pic>
        <p:nvPicPr>
          <p:cNvPr id="471" name="Google Shape;471;p52"/>
          <p:cNvPicPr preferRelativeResize="0"/>
          <p:nvPr/>
        </p:nvPicPr>
        <p:blipFill rotWithShape="1">
          <a:blip r:embed="rId12">
            <a:alphaModFix/>
          </a:blip>
          <a:srcRect/>
          <a:stretch/>
        </p:blipFill>
        <p:spPr>
          <a:xfrm>
            <a:off x="5394325" y="4114800"/>
            <a:ext cx="2835275" cy="368300"/>
          </a:xfrm>
          <a:prstGeom prst="rect">
            <a:avLst/>
          </a:prstGeom>
          <a:noFill/>
          <a:ln>
            <a:noFill/>
          </a:ln>
        </p:spPr>
      </p:pic>
      <p:pic>
        <p:nvPicPr>
          <p:cNvPr id="472" name="Google Shape;472;p52"/>
          <p:cNvPicPr preferRelativeResize="0"/>
          <p:nvPr/>
        </p:nvPicPr>
        <p:blipFill rotWithShape="1">
          <a:blip r:embed="rId13">
            <a:alphaModFix/>
          </a:blip>
          <a:srcRect/>
          <a:stretch/>
        </p:blipFill>
        <p:spPr>
          <a:xfrm>
            <a:off x="5359400" y="4648200"/>
            <a:ext cx="2835275" cy="249237"/>
          </a:xfrm>
          <a:prstGeom prst="rect">
            <a:avLst/>
          </a:prstGeom>
          <a:noFill/>
          <a:ln>
            <a:noFill/>
          </a:ln>
        </p:spPr>
      </p:pic>
      <p:pic>
        <p:nvPicPr>
          <p:cNvPr id="473" name="Google Shape;473;p52"/>
          <p:cNvPicPr preferRelativeResize="0"/>
          <p:nvPr/>
        </p:nvPicPr>
        <p:blipFill rotWithShape="1">
          <a:blip r:embed="rId14">
            <a:alphaModFix/>
          </a:blip>
          <a:srcRect/>
          <a:stretch/>
        </p:blipFill>
        <p:spPr>
          <a:xfrm>
            <a:off x="5313362" y="2597150"/>
            <a:ext cx="2011362" cy="266700"/>
          </a:xfrm>
          <a:prstGeom prst="rect">
            <a:avLst/>
          </a:prstGeom>
          <a:noFill/>
          <a:ln>
            <a:noFill/>
          </a:ln>
        </p:spPr>
      </p:pic>
      <p:pic>
        <p:nvPicPr>
          <p:cNvPr id="474" name="Google Shape;474;p52"/>
          <p:cNvPicPr preferRelativeResize="0"/>
          <p:nvPr/>
        </p:nvPicPr>
        <p:blipFill rotWithShape="1">
          <a:blip r:embed="rId15">
            <a:alphaModFix/>
          </a:blip>
          <a:srcRect/>
          <a:stretch/>
        </p:blipFill>
        <p:spPr>
          <a:xfrm>
            <a:off x="5287962" y="2943225"/>
            <a:ext cx="2103437" cy="320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1822"/>
                                        <p:tgtEl>
                                          <p:spTgt spid="4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63"/>
                                        </p:tgtEl>
                                        <p:attrNameLst>
                                          <p:attrName>style.visibility</p:attrName>
                                        </p:attrNameLst>
                                      </p:cBhvr>
                                      <p:to>
                                        <p:strVal val="visible"/>
                                      </p:to>
                                    </p:set>
                                    <p:animEffect transition="in" filter="fade">
                                      <p:cBhvr>
                                        <p:cTn id="16" dur="2000"/>
                                        <p:tgtEl>
                                          <p:spTgt spid="46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64"/>
                                        </p:tgtEl>
                                        <p:attrNameLst>
                                          <p:attrName>style.visibility</p:attrName>
                                        </p:attrNameLst>
                                      </p:cBhvr>
                                      <p:to>
                                        <p:strVal val="visible"/>
                                      </p:to>
                                    </p:set>
                                    <p:animEffect transition="in" filter="fade">
                                      <p:cBhvr>
                                        <p:cTn id="21" dur="2000"/>
                                        <p:tgtEl>
                                          <p:spTgt spid="46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65"/>
                                        </p:tgtEl>
                                        <p:attrNameLst>
                                          <p:attrName>style.visibility</p:attrName>
                                        </p:attrNameLst>
                                      </p:cBhvr>
                                      <p:to>
                                        <p:strVal val="visible"/>
                                      </p:to>
                                    </p:set>
                                    <p:animEffect transition="in" filter="fade">
                                      <p:cBhvr>
                                        <p:cTn id="26" dur="2000"/>
                                        <p:tgtEl>
                                          <p:spTgt spid="4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66"/>
                                        </p:tgtEl>
                                        <p:attrNameLst>
                                          <p:attrName>style.visibility</p:attrName>
                                        </p:attrNameLst>
                                      </p:cBhvr>
                                      <p:to>
                                        <p:strVal val="visible"/>
                                      </p:to>
                                    </p:set>
                                    <p:animEffect transition="in" filter="fade">
                                      <p:cBhvr>
                                        <p:cTn id="31" dur="2000"/>
                                        <p:tgtEl>
                                          <p:spTgt spid="46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9"/>
                                        </p:tgtEl>
                                        <p:attrNameLst>
                                          <p:attrName>style.visibility</p:attrName>
                                        </p:attrNameLst>
                                      </p:cBhvr>
                                      <p:to>
                                        <p:strVal val="visible"/>
                                      </p:to>
                                    </p:set>
                                    <p:animEffect transition="in" filter="fade">
                                      <p:cBhvr>
                                        <p:cTn id="36" dur="1822"/>
                                        <p:tgtEl>
                                          <p:spTgt spid="46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2000"/>
                                        <p:tgtEl>
                                          <p:spTgt spid="47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74"/>
                                        </p:tgtEl>
                                        <p:attrNameLst>
                                          <p:attrName>style.visibility</p:attrName>
                                        </p:attrNameLst>
                                      </p:cBhvr>
                                      <p:to>
                                        <p:strVal val="visible"/>
                                      </p:to>
                                    </p:set>
                                    <p:animEffect transition="in" filter="fade">
                                      <p:cBhvr>
                                        <p:cTn id="50" dur="2000"/>
                                        <p:tgtEl>
                                          <p:spTgt spid="47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70"/>
                                        </p:tgtEl>
                                        <p:attrNameLst>
                                          <p:attrName>style.visibility</p:attrName>
                                        </p:attrNameLst>
                                      </p:cBhvr>
                                      <p:to>
                                        <p:strVal val="visible"/>
                                      </p:to>
                                    </p:set>
                                    <p:animEffect transition="in" filter="fade">
                                      <p:cBhvr>
                                        <p:cTn id="55" dur="2000"/>
                                        <p:tgtEl>
                                          <p:spTgt spid="47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71"/>
                                        </p:tgtEl>
                                        <p:attrNameLst>
                                          <p:attrName>style.visibility</p:attrName>
                                        </p:attrNameLst>
                                      </p:cBhvr>
                                      <p:to>
                                        <p:strVal val="visible"/>
                                      </p:to>
                                    </p:set>
                                    <p:animEffect transition="in" filter="fade">
                                      <p:cBhvr>
                                        <p:cTn id="60" dur="2000"/>
                                        <p:tgtEl>
                                          <p:spTgt spid="47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72"/>
                                        </p:tgtEl>
                                        <p:attrNameLst>
                                          <p:attrName>style.visibility</p:attrName>
                                        </p:attrNameLst>
                                      </p:cBhvr>
                                      <p:to>
                                        <p:strVal val="visible"/>
                                      </p:to>
                                    </p:set>
                                    <p:animEffect transition="in" filter="fade">
                                      <p:cBhvr>
                                        <p:cTn id="65" dur="20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38</a:t>
            </a:fld>
            <a:endParaRPr/>
          </a:p>
        </p:txBody>
      </p:sp>
      <p:sp>
        <p:nvSpPr>
          <p:cNvPr id="481" name="Google Shape;481;p5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2" name="Google Shape;482;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3" name="Google Shape;483;p5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4" name="Google Shape;484;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5" name="Google Shape;485;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6" name="Google Shape;486;p5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7" name="Google Shape;487;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8" name="Google Shape;488;p53"/>
          <p:cNvSpPr txBox="1"/>
          <p:nvPr/>
        </p:nvSpPr>
        <p:spPr>
          <a:xfrm>
            <a:off x="1143000" y="0"/>
            <a:ext cx="4337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12.2.3  Token Passing</a:t>
            </a:r>
            <a:endParaRPr/>
          </a:p>
        </p:txBody>
      </p:sp>
      <p:sp>
        <p:nvSpPr>
          <p:cNvPr id="489" name="Google Shape;489;p53"/>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In the token-passing method, the stations in a network are organized in a logical ring. In other words, for each station, there is a predecessor and a successor. The predecessor is the station which is logically before the station in the ring; the successor is the station which is after the station in the ring.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39</a:t>
            </a:fld>
            <a:endParaRPr/>
          </a:p>
        </p:txBody>
      </p:sp>
      <p:sp>
        <p:nvSpPr>
          <p:cNvPr id="496" name="Google Shape;496;p54"/>
          <p:cNvSpPr txBox="1"/>
          <p:nvPr/>
        </p:nvSpPr>
        <p:spPr>
          <a:xfrm>
            <a:off x="152400" y="-17462"/>
            <a:ext cx="8839200" cy="70167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12.20:  </a:t>
            </a:r>
            <a:r>
              <a:rPr lang="en-US" sz="2000" b="1" i="1" u="none">
                <a:solidFill>
                  <a:schemeClr val="dk1"/>
                </a:solidFill>
                <a:latin typeface="Times"/>
                <a:ea typeface="Times"/>
                <a:cs typeface="Times"/>
                <a:sym typeface="Times"/>
              </a:rPr>
              <a:t>Logical ring and physical topology in token-passing   </a:t>
            </a:r>
            <a:endParaRPr/>
          </a:p>
          <a:p>
            <a:pPr marL="0" marR="0" lvl="0" indent="0" algn="l" rtl="0">
              <a:lnSpc>
                <a:spcPct val="100000"/>
              </a:lnSpc>
              <a:spcBef>
                <a:spcPts val="0"/>
              </a:spcBef>
              <a:spcAft>
                <a:spcPts val="0"/>
              </a:spcAft>
              <a:buClr>
                <a:schemeClr val="dk1"/>
              </a:buClr>
              <a:buSzPts val="2000"/>
              <a:buFont typeface="Times"/>
              <a:buNone/>
            </a:pPr>
            <a:r>
              <a:rPr lang="en-US" sz="2000" b="1" i="1" u="none">
                <a:solidFill>
                  <a:schemeClr val="dk1"/>
                </a:solidFill>
                <a:latin typeface="Times"/>
                <a:ea typeface="Times"/>
                <a:cs typeface="Times"/>
                <a:sym typeface="Times"/>
              </a:rPr>
              <a:t>                      access method</a:t>
            </a:r>
            <a:endParaRPr/>
          </a:p>
        </p:txBody>
      </p:sp>
      <p:pic>
        <p:nvPicPr>
          <p:cNvPr id="497" name="Google Shape;497;p54"/>
          <p:cNvPicPr preferRelativeResize="0"/>
          <p:nvPr/>
        </p:nvPicPr>
        <p:blipFill rotWithShape="1">
          <a:blip r:embed="rId3">
            <a:alphaModFix/>
          </a:blip>
          <a:srcRect/>
          <a:stretch/>
        </p:blipFill>
        <p:spPr>
          <a:xfrm>
            <a:off x="1370012" y="1600200"/>
            <a:ext cx="2557462" cy="2022475"/>
          </a:xfrm>
          <a:prstGeom prst="rect">
            <a:avLst/>
          </a:prstGeom>
          <a:noFill/>
          <a:ln>
            <a:noFill/>
          </a:ln>
        </p:spPr>
      </p:pic>
      <p:pic>
        <p:nvPicPr>
          <p:cNvPr id="498" name="Google Shape;498;p54"/>
          <p:cNvPicPr preferRelativeResize="0"/>
          <p:nvPr/>
        </p:nvPicPr>
        <p:blipFill rotWithShape="1">
          <a:blip r:embed="rId4">
            <a:alphaModFix/>
          </a:blip>
          <a:srcRect/>
          <a:stretch/>
        </p:blipFill>
        <p:spPr>
          <a:xfrm>
            <a:off x="5257800" y="1600200"/>
            <a:ext cx="2557462" cy="2022475"/>
          </a:xfrm>
          <a:prstGeom prst="rect">
            <a:avLst/>
          </a:prstGeom>
          <a:noFill/>
          <a:ln>
            <a:noFill/>
          </a:ln>
        </p:spPr>
      </p:pic>
      <p:pic>
        <p:nvPicPr>
          <p:cNvPr id="499" name="Google Shape;499;p54"/>
          <p:cNvPicPr preferRelativeResize="0"/>
          <p:nvPr/>
        </p:nvPicPr>
        <p:blipFill rotWithShape="1">
          <a:blip r:embed="rId5">
            <a:alphaModFix/>
          </a:blip>
          <a:srcRect/>
          <a:stretch/>
        </p:blipFill>
        <p:spPr>
          <a:xfrm>
            <a:off x="1370012" y="4283075"/>
            <a:ext cx="2557462" cy="2071687"/>
          </a:xfrm>
          <a:prstGeom prst="rect">
            <a:avLst/>
          </a:prstGeom>
          <a:noFill/>
          <a:ln>
            <a:noFill/>
          </a:ln>
        </p:spPr>
      </p:pic>
      <p:pic>
        <p:nvPicPr>
          <p:cNvPr id="500" name="Google Shape;500;p54"/>
          <p:cNvPicPr preferRelativeResize="0"/>
          <p:nvPr/>
        </p:nvPicPr>
        <p:blipFill rotWithShape="1">
          <a:blip r:embed="rId6">
            <a:alphaModFix/>
          </a:blip>
          <a:srcRect/>
          <a:stretch/>
        </p:blipFill>
        <p:spPr>
          <a:xfrm>
            <a:off x="5562600" y="4267200"/>
            <a:ext cx="1997075" cy="2103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8"/>
                                        </p:tgtEl>
                                        <p:attrNameLst>
                                          <p:attrName>style.visibility</p:attrName>
                                        </p:attrNameLst>
                                      </p:cBhvr>
                                      <p:to>
                                        <p:strVal val="visible"/>
                                      </p:to>
                                    </p:set>
                                    <p:animEffect transition="in" filter="fade">
                                      <p:cBhvr>
                                        <p:cTn id="12" dur="500"/>
                                        <p:tgtEl>
                                          <p:spTgt spid="4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9"/>
                                        </p:tgtEl>
                                        <p:attrNameLst>
                                          <p:attrName>style.visibility</p:attrName>
                                        </p:attrNameLst>
                                      </p:cBhvr>
                                      <p:to>
                                        <p:strVal val="visible"/>
                                      </p:to>
                                    </p:set>
                                    <p:animEffect transition="in" filter="fade">
                                      <p:cBhvr>
                                        <p:cTn id="17" dur="500"/>
                                        <p:tgtEl>
                                          <p:spTgt spid="4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gtEl>
                                        <p:attrNameLst>
                                          <p:attrName>style.visibility</p:attrName>
                                        </p:attrNameLst>
                                      </p:cBhvr>
                                      <p:to>
                                        <p:strVal val="visible"/>
                                      </p:to>
                                    </p:set>
                                    <p:animEffect transition="in" filter="fade">
                                      <p:cBhvr>
                                        <p:cTn id="22"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a:t>
            </a:fld>
            <a:endParaRPr/>
          </a:p>
        </p:txBody>
      </p:sp>
      <p:sp>
        <p:nvSpPr>
          <p:cNvPr id="129" name="Google Shape;129;p1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12.1:  </a:t>
            </a:r>
            <a:r>
              <a:rPr lang="en-US" sz="2000" b="1" i="1" u="none">
                <a:solidFill>
                  <a:schemeClr val="dk1"/>
                </a:solidFill>
                <a:latin typeface="Times"/>
                <a:ea typeface="Times"/>
                <a:cs typeface="Times"/>
                <a:sym typeface="Times"/>
              </a:rPr>
              <a:t>Taxonomy of multiple-access protocols</a:t>
            </a:r>
            <a:endParaRPr/>
          </a:p>
        </p:txBody>
      </p:sp>
      <p:pic>
        <p:nvPicPr>
          <p:cNvPr id="130" name="Google Shape;130;p19"/>
          <p:cNvPicPr preferRelativeResize="0"/>
          <p:nvPr/>
        </p:nvPicPr>
        <p:blipFill rotWithShape="1">
          <a:blip r:embed="rId3">
            <a:alphaModFix/>
          </a:blip>
          <a:srcRect/>
          <a:stretch/>
        </p:blipFill>
        <p:spPr>
          <a:xfrm>
            <a:off x="309562" y="1714500"/>
            <a:ext cx="8453437" cy="1638300"/>
          </a:xfrm>
          <a:prstGeom prst="rect">
            <a:avLst/>
          </a:prstGeom>
          <a:noFill/>
          <a:ln>
            <a:noFill/>
          </a:ln>
        </p:spPr>
      </p:pic>
      <p:pic>
        <p:nvPicPr>
          <p:cNvPr id="131" name="Google Shape;131;p19"/>
          <p:cNvPicPr preferRelativeResize="0"/>
          <p:nvPr/>
        </p:nvPicPr>
        <p:blipFill rotWithShape="1">
          <a:blip r:embed="rId4">
            <a:alphaModFix/>
          </a:blip>
          <a:srcRect/>
          <a:stretch/>
        </p:blipFill>
        <p:spPr>
          <a:xfrm>
            <a:off x="498475" y="3352800"/>
            <a:ext cx="7834312" cy="987425"/>
          </a:xfrm>
          <a:prstGeom prst="rect">
            <a:avLst/>
          </a:prstGeom>
          <a:noFill/>
          <a:ln>
            <a:noFill/>
          </a:ln>
        </p:spPr>
      </p:pic>
      <p:sp>
        <p:nvSpPr>
          <p:cNvPr id="2" name="TextBox 1"/>
          <p:cNvSpPr txBox="1"/>
          <p:nvPr/>
        </p:nvSpPr>
        <p:spPr>
          <a:xfrm>
            <a:off x="897147" y="897147"/>
            <a:ext cx="2845651" cy="646331"/>
          </a:xfrm>
          <a:prstGeom prst="rect">
            <a:avLst/>
          </a:prstGeom>
          <a:noFill/>
        </p:spPr>
        <p:txBody>
          <a:bodyPr wrap="none" rtlCol="0">
            <a:spAutoFit/>
          </a:bodyPr>
          <a:lstStyle/>
          <a:p>
            <a:r>
              <a:rPr lang="en-US" sz="1800" dirty="0" smtClean="0"/>
              <a:t>CD=</a:t>
            </a:r>
            <a:r>
              <a:rPr lang="en-US" sz="1800" dirty="0" err="1" smtClean="0"/>
              <a:t>Collossion</a:t>
            </a:r>
            <a:r>
              <a:rPr lang="en-US" sz="1800" dirty="0" smtClean="0"/>
              <a:t> detection </a:t>
            </a:r>
          </a:p>
          <a:p>
            <a:r>
              <a:rPr lang="en-US" sz="1800" dirty="0" smtClean="0"/>
              <a:t>CA=</a:t>
            </a:r>
            <a:r>
              <a:rPr lang="en-US" sz="1800" dirty="0" err="1" smtClean="0"/>
              <a:t>Collossion</a:t>
            </a:r>
            <a:r>
              <a:rPr lang="en-US" sz="1800" dirty="0" smtClean="0"/>
              <a:t> </a:t>
            </a:r>
            <a:r>
              <a:rPr lang="en-US" sz="1800" dirty="0" err="1" smtClean="0"/>
              <a:t>Avoidence</a:t>
            </a:r>
            <a:endParaRPr lang="en-IN" sz="1800" dirty="0"/>
          </a:p>
        </p:txBody>
      </p:sp>
      <p:sp>
        <p:nvSpPr>
          <p:cNvPr id="3" name="TextBox 2"/>
          <p:cNvSpPr txBox="1"/>
          <p:nvPr/>
        </p:nvSpPr>
        <p:spPr>
          <a:xfrm>
            <a:off x="1224951" y="5055079"/>
            <a:ext cx="3583032" cy="954107"/>
          </a:xfrm>
          <a:prstGeom prst="rect">
            <a:avLst/>
          </a:prstGeom>
          <a:noFill/>
        </p:spPr>
        <p:txBody>
          <a:bodyPr wrap="none" rtlCol="0">
            <a:spAutoFit/>
          </a:bodyPr>
          <a:lstStyle/>
          <a:p>
            <a:r>
              <a:rPr lang="en-US" dirty="0" smtClean="0"/>
              <a:t>CSMA/CD=</a:t>
            </a:r>
            <a:r>
              <a:rPr lang="en-US" dirty="0" err="1" smtClean="0"/>
              <a:t>Carriear</a:t>
            </a:r>
            <a:r>
              <a:rPr lang="en-US" dirty="0" smtClean="0"/>
              <a:t> sense multiple access</a:t>
            </a:r>
          </a:p>
          <a:p>
            <a:r>
              <a:rPr lang="en-US" dirty="0" smtClean="0"/>
              <a:t>FDMA=Frequency </a:t>
            </a:r>
            <a:r>
              <a:rPr lang="en-US" dirty="0" err="1" smtClean="0"/>
              <a:t>devison</a:t>
            </a:r>
            <a:r>
              <a:rPr lang="en-US" dirty="0" smtClean="0"/>
              <a:t> multiple access</a:t>
            </a:r>
          </a:p>
          <a:p>
            <a:r>
              <a:rPr lang="en-US" dirty="0" smtClean="0"/>
              <a:t>TDMA=Time </a:t>
            </a:r>
            <a:r>
              <a:rPr lang="en-US" dirty="0" err="1" smtClean="0"/>
              <a:t>devision</a:t>
            </a:r>
            <a:r>
              <a:rPr lang="en-US" dirty="0" smtClean="0"/>
              <a:t> Multiple Access</a:t>
            </a:r>
          </a:p>
          <a:p>
            <a:r>
              <a:rPr lang="en-US" dirty="0" smtClean="0"/>
              <a:t>CDMA=Code </a:t>
            </a:r>
            <a:r>
              <a:rPr lang="en-US" dirty="0" err="1" smtClean="0"/>
              <a:t>devision</a:t>
            </a:r>
            <a:r>
              <a:rPr lang="en-US" dirty="0" smtClean="0"/>
              <a:t> multiple access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anim calcmode="lin" valueType="num">
                                      <p:cBhvr additive="base">
                                        <p:cTn id="11" dur="500"/>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40</a:t>
            </a:fld>
            <a:endParaRPr/>
          </a:p>
        </p:txBody>
      </p:sp>
      <p:sp>
        <p:nvSpPr>
          <p:cNvPr id="507" name="Google Shape;507;p55"/>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8" name="Google Shape;508;p55"/>
          <p:cNvSpPr txBox="1"/>
          <p:nvPr/>
        </p:nvSpPr>
        <p:spPr>
          <a:xfrm>
            <a:off x="228600" y="406400"/>
            <a:ext cx="4929187"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12-3  CHANNELIZATION</a:t>
            </a:r>
            <a:endParaRPr/>
          </a:p>
        </p:txBody>
      </p:sp>
      <p:sp>
        <p:nvSpPr>
          <p:cNvPr id="509" name="Google Shape;509;p55"/>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0" name="Google Shape;510;p55"/>
          <p:cNvSpPr txBox="1"/>
          <p:nvPr/>
        </p:nvSpPr>
        <p:spPr>
          <a:xfrm>
            <a:off x="381000" y="1765300"/>
            <a:ext cx="8153400" cy="35036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Channelization (or channel partition, as it is sometimes called) is a multiple-access</a:t>
            </a:r>
            <a:endParaRPr/>
          </a:p>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method in which the available bandwidth of a link is shared in time, frequency, or</a:t>
            </a:r>
            <a:endParaRPr/>
          </a:p>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through code, among different stations. In this section, we discuss three protocols: FDMA, TDMA, and CDMA.</a:t>
            </a:r>
            <a:endParaRPr/>
          </a:p>
        </p:txBody>
      </p:sp>
      <p:sp>
        <p:nvSpPr>
          <p:cNvPr id="2" name="TextBox 1"/>
          <p:cNvSpPr txBox="1"/>
          <p:nvPr/>
        </p:nvSpPr>
        <p:spPr>
          <a:xfrm>
            <a:off x="845389" y="5796951"/>
            <a:ext cx="5977919" cy="307777"/>
          </a:xfrm>
          <a:prstGeom prst="rect">
            <a:avLst/>
          </a:prstGeom>
          <a:noFill/>
        </p:spPr>
        <p:txBody>
          <a:bodyPr wrap="none" rtlCol="0">
            <a:spAutoFit/>
          </a:bodyPr>
          <a:lstStyle/>
          <a:p>
            <a:r>
              <a:rPr lang="en-US" dirty="0" smtClean="0"/>
              <a:t>Diff between FDMA and </a:t>
            </a:r>
            <a:r>
              <a:rPr lang="en-US" dirty="0" err="1" smtClean="0"/>
              <a:t>prev</a:t>
            </a:r>
            <a:r>
              <a:rPr lang="en-US" dirty="0" smtClean="0"/>
              <a:t> we saw FHMA and other TDMA and CDMA</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41</a:t>
            </a:fld>
            <a:endParaRPr/>
          </a:p>
        </p:txBody>
      </p:sp>
      <p:sp>
        <p:nvSpPr>
          <p:cNvPr id="517" name="Google Shape;517;p5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8" name="Google Shape;518;p5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9" name="Google Shape;519;p5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0" name="Google Shape;520;p5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1" name="Google Shape;521;p5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2" name="Google Shape;522;p5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3" name="Google Shape;523;p5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4" name="Google Shape;524;p56"/>
          <p:cNvSpPr txBox="1"/>
          <p:nvPr/>
        </p:nvSpPr>
        <p:spPr>
          <a:xfrm>
            <a:off x="1273175" y="22225"/>
            <a:ext cx="3244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12.3.1     FDMA</a:t>
            </a:r>
            <a:endParaRPr/>
          </a:p>
        </p:txBody>
      </p:sp>
      <p:sp>
        <p:nvSpPr>
          <p:cNvPr id="525" name="Google Shape;525;p56"/>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 frequency-division multiple access (FDMA), the available bandwidth is divided into frequency bands. Each station is allocated a band to send its data. In other words, each band is reserved for a specific station, and it belongs to the station all the time. Each station also uses a bandpass filter to confine the transmitter frequencies. </a:t>
            </a:r>
            <a:r>
              <a:rPr lang="en-US" sz="2800" b="1" i="1" u="none" dirty="0">
                <a:solidFill>
                  <a:schemeClr val="dk1"/>
                </a:solidFill>
                <a:latin typeface="Times New Roman"/>
                <a:ea typeface="Times New Roman"/>
                <a:cs typeface="Times New Roman"/>
                <a:sym typeface="Times New Roman"/>
              </a:rPr>
              <a:t>To prevent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42</a:t>
            </a:fld>
            <a:endParaRPr/>
          </a:p>
        </p:txBody>
      </p:sp>
      <p:sp>
        <p:nvSpPr>
          <p:cNvPr id="532" name="Google Shape;532;p5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12.21:  </a:t>
            </a:r>
            <a:r>
              <a:rPr lang="en-US" sz="2000" b="1" i="1" u="none">
                <a:solidFill>
                  <a:schemeClr val="dk1"/>
                </a:solidFill>
                <a:latin typeface="Times"/>
                <a:ea typeface="Times"/>
                <a:cs typeface="Times"/>
                <a:sym typeface="Times"/>
              </a:rPr>
              <a:t>Frequency-division multiple access (FDMA)</a:t>
            </a:r>
            <a:endParaRPr/>
          </a:p>
        </p:txBody>
      </p:sp>
      <p:pic>
        <p:nvPicPr>
          <p:cNvPr id="533" name="Google Shape;533;p57"/>
          <p:cNvPicPr preferRelativeResize="0"/>
          <p:nvPr/>
        </p:nvPicPr>
        <p:blipFill rotWithShape="1">
          <a:blip r:embed="rId3">
            <a:alphaModFix/>
          </a:blip>
          <a:srcRect/>
          <a:stretch/>
        </p:blipFill>
        <p:spPr>
          <a:xfrm>
            <a:off x="239712" y="1295400"/>
            <a:ext cx="8599487" cy="4933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43</a:t>
            </a:fld>
            <a:endParaRPr/>
          </a:p>
        </p:txBody>
      </p:sp>
      <p:sp>
        <p:nvSpPr>
          <p:cNvPr id="540" name="Google Shape;540;p5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1" name="Google Shape;541;p5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2" name="Google Shape;542;p5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3" name="Google Shape;543;p5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4" name="Google Shape;544;p5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5" name="Google Shape;545;p5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6" name="Google Shape;546;p5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7" name="Google Shape;547;p58"/>
          <p:cNvSpPr txBox="1"/>
          <p:nvPr/>
        </p:nvSpPr>
        <p:spPr>
          <a:xfrm>
            <a:off x="1143000" y="0"/>
            <a:ext cx="2876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12.3.2  TDMA</a:t>
            </a:r>
            <a:endParaRPr/>
          </a:p>
        </p:txBody>
      </p:sp>
      <p:sp>
        <p:nvSpPr>
          <p:cNvPr id="548" name="Google Shape;548;p58"/>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In time-division multiple access (TDMA), the stations share the bandwidth of the channel in time. Each station is allocated a time slot during which it can send data</a:t>
            </a:r>
            <a:r>
              <a:rPr lang="en-US" sz="2800" b="1" i="1" u="none" dirty="0">
                <a:solidFill>
                  <a:srgbClr val="00B0F0"/>
                </a:solidFill>
                <a:latin typeface="Times New Roman"/>
                <a:ea typeface="Times New Roman"/>
                <a:cs typeface="Times New Roman"/>
                <a:sym typeface="Times New Roman"/>
              </a:rPr>
              <a:t>. Each station transmits its data in its assigned time slot</a:t>
            </a:r>
            <a:r>
              <a:rPr lang="en-US" sz="2800" b="1" i="1" u="none" dirty="0">
                <a:solidFill>
                  <a:schemeClr val="dk1"/>
                </a:solidFill>
                <a:latin typeface="Times New Roman"/>
                <a:ea typeface="Times New Roman"/>
                <a:cs typeface="Times New Roman"/>
                <a:sym typeface="Times New Roman"/>
              </a:rPr>
              <a:t>. Figure 12.22 shows the idea behind TDMA.</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44</a:t>
            </a:fld>
            <a:endParaRPr/>
          </a:p>
        </p:txBody>
      </p:sp>
      <p:sp>
        <p:nvSpPr>
          <p:cNvPr id="555" name="Google Shape;555;p5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12.22:  </a:t>
            </a:r>
            <a:r>
              <a:rPr lang="en-US" sz="2000" b="1" i="1" u="none">
                <a:solidFill>
                  <a:schemeClr val="dk1"/>
                </a:solidFill>
                <a:latin typeface="Times"/>
                <a:ea typeface="Times"/>
                <a:cs typeface="Times"/>
                <a:sym typeface="Times"/>
              </a:rPr>
              <a:t>Time-division multiple access (TDMA)</a:t>
            </a:r>
            <a:endParaRPr/>
          </a:p>
        </p:txBody>
      </p:sp>
      <p:pic>
        <p:nvPicPr>
          <p:cNvPr id="556" name="Google Shape;556;p59"/>
          <p:cNvPicPr preferRelativeResize="0"/>
          <p:nvPr/>
        </p:nvPicPr>
        <p:blipFill rotWithShape="1">
          <a:blip r:embed="rId3">
            <a:alphaModFix/>
          </a:blip>
          <a:srcRect/>
          <a:stretch/>
        </p:blipFill>
        <p:spPr>
          <a:xfrm>
            <a:off x="257175" y="1066800"/>
            <a:ext cx="8658225" cy="4981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45</a:t>
            </a:fld>
            <a:endParaRPr/>
          </a:p>
        </p:txBody>
      </p:sp>
      <p:sp>
        <p:nvSpPr>
          <p:cNvPr id="563" name="Google Shape;563;p6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4" name="Google Shape;564;p6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5" name="Google Shape;565;p6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6" name="Google Shape;566;p6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7" name="Google Shape;567;p6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8" name="Google Shape;568;p6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9" name="Google Shape;569;p6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0" name="Google Shape;570;p60"/>
          <p:cNvSpPr txBox="1"/>
          <p:nvPr/>
        </p:nvSpPr>
        <p:spPr>
          <a:xfrm>
            <a:off x="1143000" y="0"/>
            <a:ext cx="2901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12.3.3  CDMA</a:t>
            </a:r>
            <a:endParaRPr/>
          </a:p>
        </p:txBody>
      </p:sp>
      <p:sp>
        <p:nvSpPr>
          <p:cNvPr id="571" name="Google Shape;571;p60"/>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Code-division multiple access (CDMA) was conceived several decades ago. Recent advances in electronic technology have finally made its implementation possible. </a:t>
            </a:r>
            <a:r>
              <a:rPr lang="en-US" sz="2800" b="1" i="1" u="none" dirty="0">
                <a:solidFill>
                  <a:srgbClr val="00B0F0"/>
                </a:solidFill>
                <a:latin typeface="Times New Roman"/>
                <a:ea typeface="Times New Roman"/>
                <a:cs typeface="Times New Roman"/>
                <a:sym typeface="Times New Roman"/>
              </a:rPr>
              <a:t>CDMA differs from FDMA in that only one channel occupies the entire bandwidth of the link. It differs from TDMA in that all stations can send data simultaneously; there is no timesharing.</a:t>
            </a:r>
            <a:endParaRPr dirty="0">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46</a:t>
            </a:fld>
            <a:endParaRPr/>
          </a:p>
        </p:txBody>
      </p:sp>
      <p:sp>
        <p:nvSpPr>
          <p:cNvPr id="578" name="Google Shape;578;p6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12.23:  </a:t>
            </a:r>
            <a:r>
              <a:rPr lang="en-US" sz="2000" b="1" i="1" u="none">
                <a:solidFill>
                  <a:schemeClr val="dk1"/>
                </a:solidFill>
                <a:latin typeface="Times"/>
                <a:ea typeface="Times"/>
                <a:cs typeface="Times"/>
                <a:sym typeface="Times"/>
              </a:rPr>
              <a:t>Simple idea of communication with code</a:t>
            </a:r>
            <a:endParaRPr/>
          </a:p>
        </p:txBody>
      </p:sp>
      <p:pic>
        <p:nvPicPr>
          <p:cNvPr id="579" name="Google Shape;579;p61"/>
          <p:cNvPicPr preferRelativeResize="0"/>
          <p:nvPr/>
        </p:nvPicPr>
        <p:blipFill rotWithShape="1">
          <a:blip r:embed="rId3">
            <a:alphaModFix/>
          </a:blip>
          <a:srcRect/>
          <a:stretch/>
        </p:blipFill>
        <p:spPr>
          <a:xfrm>
            <a:off x="357187" y="1457325"/>
            <a:ext cx="8482012" cy="4333875"/>
          </a:xfrm>
          <a:prstGeom prst="rect">
            <a:avLst/>
          </a:prstGeom>
          <a:noFill/>
          <a:ln>
            <a:noFill/>
          </a:ln>
        </p:spPr>
      </p:pic>
      <p:sp>
        <p:nvSpPr>
          <p:cNvPr id="2" name="TextBox 1"/>
          <p:cNvSpPr txBox="1"/>
          <p:nvPr/>
        </p:nvSpPr>
        <p:spPr>
          <a:xfrm>
            <a:off x="1889759" y="737027"/>
            <a:ext cx="5416868" cy="830997"/>
          </a:xfrm>
          <a:prstGeom prst="rect">
            <a:avLst/>
          </a:prstGeom>
          <a:noFill/>
        </p:spPr>
        <p:txBody>
          <a:bodyPr wrap="none" rtlCol="0">
            <a:spAutoFit/>
          </a:bodyPr>
          <a:lstStyle/>
          <a:p>
            <a:r>
              <a:rPr lang="en-US" sz="2400" dirty="0" smtClean="0"/>
              <a:t>C=</a:t>
            </a:r>
            <a:r>
              <a:rPr lang="en-US" sz="2400" dirty="0" err="1" smtClean="0"/>
              <a:t>Chipsequence</a:t>
            </a:r>
            <a:r>
              <a:rPr lang="en-US" sz="2400" dirty="0" smtClean="0"/>
              <a:t> (Collection of 1,-1,0)</a:t>
            </a:r>
          </a:p>
          <a:p>
            <a:r>
              <a:rPr lang="en-US" sz="2400" dirty="0" smtClean="0"/>
              <a:t>D=bit</a:t>
            </a:r>
            <a:endParaRPr lang="en-I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47</a:t>
            </a:fld>
            <a:endParaRPr/>
          </a:p>
        </p:txBody>
      </p:sp>
      <p:sp>
        <p:nvSpPr>
          <p:cNvPr id="586" name="Google Shape;586;p6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12.24:  </a:t>
            </a:r>
            <a:r>
              <a:rPr lang="en-US" sz="2000" b="1" i="1" u="none">
                <a:solidFill>
                  <a:schemeClr val="dk1"/>
                </a:solidFill>
                <a:latin typeface="Times"/>
                <a:ea typeface="Times"/>
                <a:cs typeface="Times"/>
                <a:sym typeface="Times"/>
              </a:rPr>
              <a:t>Chip sequences</a:t>
            </a:r>
            <a:endParaRPr/>
          </a:p>
        </p:txBody>
      </p:sp>
      <p:pic>
        <p:nvPicPr>
          <p:cNvPr id="587" name="Google Shape;587;p62"/>
          <p:cNvPicPr preferRelativeResize="0"/>
          <p:nvPr/>
        </p:nvPicPr>
        <p:blipFill rotWithShape="1">
          <a:blip r:embed="rId3">
            <a:alphaModFix/>
          </a:blip>
          <a:srcRect/>
          <a:stretch/>
        </p:blipFill>
        <p:spPr>
          <a:xfrm>
            <a:off x="1066800" y="1863725"/>
            <a:ext cx="6321425" cy="1273175"/>
          </a:xfrm>
          <a:prstGeom prst="rect">
            <a:avLst/>
          </a:prstGeom>
          <a:noFill/>
          <a:ln>
            <a:noFill/>
          </a:ln>
        </p:spPr>
      </p:pic>
      <p:pic>
        <p:nvPicPr>
          <p:cNvPr id="588" name="Google Shape;588;p62"/>
          <p:cNvPicPr preferRelativeResize="0"/>
          <p:nvPr/>
        </p:nvPicPr>
        <p:blipFill rotWithShape="1">
          <a:blip r:embed="rId4">
            <a:alphaModFix/>
          </a:blip>
          <a:srcRect/>
          <a:stretch/>
        </p:blipFill>
        <p:spPr>
          <a:xfrm>
            <a:off x="1066800" y="3984625"/>
            <a:ext cx="6321425" cy="1273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 calcmode="lin" valueType="num">
                                      <p:cBhvr additive="base">
                                        <p:cTn id="7" dur="500"/>
                                        <p:tgtEl>
                                          <p:spTgt spid="587"/>
                                        </p:tgtEl>
                                        <p:attrNameLst>
                                          <p:attrName>ppt_w</p:attrName>
                                        </p:attrNameLst>
                                      </p:cBhvr>
                                      <p:tavLst>
                                        <p:tav tm="0">
                                          <p:val>
                                            <p:strVal val="0"/>
                                          </p:val>
                                        </p:tav>
                                        <p:tav tm="100000">
                                          <p:val>
                                            <p:strVal val="#ppt_w"/>
                                          </p:val>
                                        </p:tav>
                                      </p:tavLst>
                                    </p:anim>
                                    <p:anim calcmode="lin" valueType="num">
                                      <p:cBhvr additive="base">
                                        <p:cTn id="8" dur="500"/>
                                        <p:tgtEl>
                                          <p:spTgt spid="58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88"/>
                                        </p:tgtEl>
                                        <p:attrNameLst>
                                          <p:attrName>style.visibility</p:attrName>
                                        </p:attrNameLst>
                                      </p:cBhvr>
                                      <p:to>
                                        <p:strVal val="visible"/>
                                      </p:to>
                                    </p:set>
                                    <p:anim calcmode="lin" valueType="num">
                                      <p:cBhvr additive="base">
                                        <p:cTn id="13" dur="500"/>
                                        <p:tgtEl>
                                          <p:spTgt spid="588"/>
                                        </p:tgtEl>
                                        <p:attrNameLst>
                                          <p:attrName>ppt_w</p:attrName>
                                        </p:attrNameLst>
                                      </p:cBhvr>
                                      <p:tavLst>
                                        <p:tav tm="0">
                                          <p:val>
                                            <p:strVal val="0"/>
                                          </p:val>
                                        </p:tav>
                                        <p:tav tm="100000">
                                          <p:val>
                                            <p:strVal val="#ppt_w"/>
                                          </p:val>
                                        </p:tav>
                                      </p:tavLst>
                                    </p:anim>
                                    <p:anim calcmode="lin" valueType="num">
                                      <p:cBhvr additive="base">
                                        <p:cTn id="14" dur="500"/>
                                        <p:tgtEl>
                                          <p:spTgt spid="58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48</a:t>
            </a:fld>
            <a:endParaRPr/>
          </a:p>
        </p:txBody>
      </p:sp>
      <p:sp>
        <p:nvSpPr>
          <p:cNvPr id="595" name="Google Shape;595;p6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12.25:  </a:t>
            </a:r>
            <a:r>
              <a:rPr lang="en-US" sz="2000" b="1" i="1" u="none">
                <a:solidFill>
                  <a:schemeClr val="dk1"/>
                </a:solidFill>
                <a:latin typeface="Times"/>
                <a:ea typeface="Times"/>
                <a:cs typeface="Times"/>
                <a:sym typeface="Times"/>
              </a:rPr>
              <a:t>Data representation in CDMA</a:t>
            </a:r>
            <a:endParaRPr/>
          </a:p>
        </p:txBody>
      </p:sp>
      <p:pic>
        <p:nvPicPr>
          <p:cNvPr id="596" name="Google Shape;596;p63"/>
          <p:cNvPicPr preferRelativeResize="0"/>
          <p:nvPr/>
        </p:nvPicPr>
        <p:blipFill rotWithShape="1">
          <a:blip r:embed="rId3">
            <a:alphaModFix/>
          </a:blip>
          <a:srcRect/>
          <a:stretch/>
        </p:blipFill>
        <p:spPr>
          <a:xfrm>
            <a:off x="782637" y="2108200"/>
            <a:ext cx="6892925" cy="936625"/>
          </a:xfrm>
          <a:prstGeom prst="rect">
            <a:avLst/>
          </a:prstGeom>
          <a:noFill/>
          <a:ln>
            <a:noFill/>
          </a:ln>
        </p:spPr>
      </p:pic>
      <p:pic>
        <p:nvPicPr>
          <p:cNvPr id="597" name="Google Shape;597;p63"/>
          <p:cNvPicPr preferRelativeResize="0"/>
          <p:nvPr/>
        </p:nvPicPr>
        <p:blipFill rotWithShape="1">
          <a:blip r:embed="rId4">
            <a:alphaModFix/>
          </a:blip>
          <a:srcRect/>
          <a:stretch/>
        </p:blipFill>
        <p:spPr>
          <a:xfrm>
            <a:off x="2586037" y="3786187"/>
            <a:ext cx="3286125" cy="9382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 calcmode="lin" valueType="num">
                                      <p:cBhvr additive="base">
                                        <p:cTn id="7" dur="500"/>
                                        <p:tgtEl>
                                          <p:spTgt spid="596"/>
                                        </p:tgtEl>
                                        <p:attrNameLst>
                                          <p:attrName>ppt_w</p:attrName>
                                        </p:attrNameLst>
                                      </p:cBhvr>
                                      <p:tavLst>
                                        <p:tav tm="0">
                                          <p:val>
                                            <p:strVal val="0"/>
                                          </p:val>
                                        </p:tav>
                                        <p:tav tm="100000">
                                          <p:val>
                                            <p:strVal val="#ppt_w"/>
                                          </p:val>
                                        </p:tav>
                                      </p:tavLst>
                                    </p:anim>
                                    <p:anim calcmode="lin" valueType="num">
                                      <p:cBhvr additive="base">
                                        <p:cTn id="8" dur="500"/>
                                        <p:tgtEl>
                                          <p:spTgt spid="596"/>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97"/>
                                        </p:tgtEl>
                                        <p:attrNameLst>
                                          <p:attrName>style.visibility</p:attrName>
                                        </p:attrNameLst>
                                      </p:cBhvr>
                                      <p:to>
                                        <p:strVal val="visible"/>
                                      </p:to>
                                    </p:set>
                                    <p:anim calcmode="lin" valueType="num">
                                      <p:cBhvr additive="base">
                                        <p:cTn id="13" dur="500"/>
                                        <p:tgtEl>
                                          <p:spTgt spid="597"/>
                                        </p:tgtEl>
                                        <p:attrNameLst>
                                          <p:attrName>ppt_w</p:attrName>
                                        </p:attrNameLst>
                                      </p:cBhvr>
                                      <p:tavLst>
                                        <p:tav tm="0">
                                          <p:val>
                                            <p:strVal val="0"/>
                                          </p:val>
                                        </p:tav>
                                        <p:tav tm="100000">
                                          <p:val>
                                            <p:strVal val="#ppt_w"/>
                                          </p:val>
                                        </p:tav>
                                      </p:tavLst>
                                    </p:anim>
                                    <p:anim calcmode="lin" valueType="num">
                                      <p:cBhvr additive="base">
                                        <p:cTn id="14" dur="500"/>
                                        <p:tgtEl>
                                          <p:spTgt spid="59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49</a:t>
            </a:fld>
            <a:endParaRPr/>
          </a:p>
        </p:txBody>
      </p:sp>
      <p:sp>
        <p:nvSpPr>
          <p:cNvPr id="604" name="Google Shape;604;p64"/>
          <p:cNvSpPr txBox="1"/>
          <p:nvPr/>
        </p:nvSpPr>
        <p:spPr>
          <a:xfrm>
            <a:off x="152400" y="133340"/>
            <a:ext cx="8153400" cy="400069"/>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12.26:  </a:t>
            </a:r>
            <a:r>
              <a:rPr lang="en-US" sz="2000" b="1" i="1" u="none">
                <a:solidFill>
                  <a:schemeClr val="dk1"/>
                </a:solidFill>
                <a:latin typeface="Times"/>
                <a:ea typeface="Times"/>
                <a:cs typeface="Times"/>
                <a:sym typeface="Times"/>
              </a:rPr>
              <a:t>Sharing channel in CDMA</a:t>
            </a:r>
            <a:endParaRPr/>
          </a:p>
        </p:txBody>
      </p:sp>
      <p:pic>
        <p:nvPicPr>
          <p:cNvPr id="605" name="Google Shape;605;p64"/>
          <p:cNvPicPr preferRelativeResize="0"/>
          <p:nvPr/>
        </p:nvPicPr>
        <p:blipFill rotWithShape="1">
          <a:blip r:embed="rId3">
            <a:alphaModFix/>
          </a:blip>
          <a:srcRect/>
          <a:stretch/>
        </p:blipFill>
        <p:spPr>
          <a:xfrm>
            <a:off x="384175" y="1204912"/>
            <a:ext cx="8378825" cy="4357687"/>
          </a:xfrm>
          <a:prstGeom prst="rect">
            <a:avLst/>
          </a:prstGeom>
          <a:noFill/>
          <a:ln>
            <a:noFill/>
          </a:ln>
        </p:spPr>
      </p:pic>
      <p:sp>
        <p:nvSpPr>
          <p:cNvPr id="2" name="TextBox 1"/>
          <p:cNvSpPr txBox="1"/>
          <p:nvPr/>
        </p:nvSpPr>
        <p:spPr>
          <a:xfrm>
            <a:off x="3695139" y="1863305"/>
            <a:ext cx="1326004" cy="369332"/>
          </a:xfrm>
          <a:prstGeom prst="rect">
            <a:avLst/>
          </a:prstGeom>
          <a:noFill/>
        </p:spPr>
        <p:txBody>
          <a:bodyPr wrap="none" rtlCol="0">
            <a:spAutoFit/>
          </a:bodyPr>
          <a:lstStyle/>
          <a:p>
            <a:r>
              <a:rPr lang="en-US" sz="1800" dirty="0" smtClean="0"/>
              <a:t>0-1-1+1=-1</a:t>
            </a:r>
            <a:endParaRPr lang="en-IN"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5</a:t>
            </a:fld>
            <a:endParaRPr/>
          </a:p>
        </p:txBody>
      </p:sp>
      <p:sp>
        <p:nvSpPr>
          <p:cNvPr id="138" name="Google Shape;138;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 name="Google Shape;139;p20"/>
          <p:cNvSpPr txBox="1"/>
          <p:nvPr/>
        </p:nvSpPr>
        <p:spPr>
          <a:xfrm>
            <a:off x="228600" y="406400"/>
            <a:ext cx="4938712"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12-1   RANDOM  ACCESS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40" name="Google Shape;140;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1" name="Google Shape;141;p20"/>
          <p:cNvSpPr txBox="1"/>
          <p:nvPr/>
        </p:nvSpPr>
        <p:spPr>
          <a:xfrm>
            <a:off x="381000" y="1658937"/>
            <a:ext cx="8077200" cy="4524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In random-access or contention no station is superior to another station and</a:t>
            </a:r>
            <a:endParaRPr/>
          </a:p>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none is assigned control over another. At each instance, a station that has data to send uses a procedure defined by the protocol to make a decision on whether or not to send. This decision depends on the state of the medium (idle or busy).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50</a:t>
            </a:fld>
            <a:endParaRPr/>
          </a:p>
        </p:txBody>
      </p:sp>
      <p:sp>
        <p:nvSpPr>
          <p:cNvPr id="612" name="Google Shape;612;p6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12.27:  </a:t>
            </a:r>
            <a:r>
              <a:rPr lang="en-US" sz="2000" b="1" i="1" u="none">
                <a:solidFill>
                  <a:schemeClr val="dk1"/>
                </a:solidFill>
                <a:latin typeface="Times"/>
                <a:ea typeface="Times"/>
                <a:cs typeface="Times"/>
                <a:sym typeface="Times"/>
              </a:rPr>
              <a:t>Digital signal created by four stations in CDMA</a:t>
            </a:r>
            <a:endParaRPr/>
          </a:p>
        </p:txBody>
      </p:sp>
      <p:pic>
        <p:nvPicPr>
          <p:cNvPr id="613" name="Google Shape;613;p65"/>
          <p:cNvPicPr preferRelativeResize="0"/>
          <p:nvPr/>
        </p:nvPicPr>
        <p:blipFill rotWithShape="1">
          <a:blip r:embed="rId3">
            <a:alphaModFix/>
          </a:blip>
          <a:srcRect/>
          <a:stretch/>
        </p:blipFill>
        <p:spPr>
          <a:xfrm>
            <a:off x="488950" y="1644650"/>
            <a:ext cx="7893050" cy="1631950"/>
          </a:xfrm>
          <a:prstGeom prst="rect">
            <a:avLst/>
          </a:prstGeom>
          <a:noFill/>
          <a:ln>
            <a:noFill/>
          </a:ln>
        </p:spPr>
      </p:pic>
      <p:pic>
        <p:nvPicPr>
          <p:cNvPr id="614" name="Google Shape;614;p65"/>
          <p:cNvPicPr preferRelativeResize="0"/>
          <p:nvPr/>
        </p:nvPicPr>
        <p:blipFill rotWithShape="1">
          <a:blip r:embed="rId4">
            <a:alphaModFix/>
          </a:blip>
          <a:srcRect/>
          <a:stretch/>
        </p:blipFill>
        <p:spPr>
          <a:xfrm>
            <a:off x="1371600" y="4114800"/>
            <a:ext cx="5343525" cy="1466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500"/>
                                        <p:tgtEl>
                                          <p:spTgt spid="6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
                                        </p:tgtEl>
                                        <p:attrNameLst>
                                          <p:attrName>style.visibility</p:attrName>
                                        </p:attrNameLst>
                                      </p:cBhvr>
                                      <p:to>
                                        <p:strVal val="visible"/>
                                      </p:to>
                                    </p:set>
                                    <p:animEffect transition="in" filter="fade">
                                      <p:cBhvr>
                                        <p:cTn id="12" dur="500"/>
                                        <p:tgtEl>
                                          <p:spTgt spid="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51</a:t>
            </a:fld>
            <a:endParaRPr/>
          </a:p>
        </p:txBody>
      </p:sp>
      <p:sp>
        <p:nvSpPr>
          <p:cNvPr id="621" name="Google Shape;621;p6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12.28:  </a:t>
            </a:r>
            <a:r>
              <a:rPr lang="en-US" sz="2000" b="1" i="1" u="none">
                <a:solidFill>
                  <a:schemeClr val="dk1"/>
                </a:solidFill>
                <a:latin typeface="Times"/>
                <a:ea typeface="Times"/>
                <a:cs typeface="Times"/>
                <a:sym typeface="Times"/>
              </a:rPr>
              <a:t>Decoding of the composite signal for one in CDMA</a:t>
            </a:r>
            <a:endParaRPr/>
          </a:p>
        </p:txBody>
      </p:sp>
      <p:pic>
        <p:nvPicPr>
          <p:cNvPr id="622" name="Google Shape;622;p66"/>
          <p:cNvPicPr preferRelativeResize="0"/>
          <p:nvPr/>
        </p:nvPicPr>
        <p:blipFill rotWithShape="1">
          <a:blip r:embed="rId3">
            <a:alphaModFix/>
          </a:blip>
          <a:srcRect/>
          <a:stretch/>
        </p:blipFill>
        <p:spPr>
          <a:xfrm>
            <a:off x="254000" y="1600200"/>
            <a:ext cx="8509000" cy="2516187"/>
          </a:xfrm>
          <a:prstGeom prst="rect">
            <a:avLst/>
          </a:prstGeom>
          <a:noFill/>
          <a:ln>
            <a:noFill/>
          </a:ln>
        </p:spPr>
      </p:pic>
      <p:pic>
        <p:nvPicPr>
          <p:cNvPr id="623" name="Google Shape;623;p66"/>
          <p:cNvPicPr preferRelativeResize="0"/>
          <p:nvPr/>
        </p:nvPicPr>
        <p:blipFill rotWithShape="1">
          <a:blip r:embed="rId4">
            <a:alphaModFix/>
          </a:blip>
          <a:srcRect/>
          <a:stretch/>
        </p:blipFill>
        <p:spPr>
          <a:xfrm>
            <a:off x="1447800" y="4572000"/>
            <a:ext cx="5245100" cy="846137"/>
          </a:xfrm>
          <a:prstGeom prst="rect">
            <a:avLst/>
          </a:prstGeom>
          <a:noFill/>
          <a:ln>
            <a:noFill/>
          </a:ln>
        </p:spPr>
      </p:pic>
      <p:sp>
        <p:nvSpPr>
          <p:cNvPr id="2" name="TextBox 1"/>
          <p:cNvSpPr txBox="1"/>
          <p:nvPr/>
        </p:nvSpPr>
        <p:spPr>
          <a:xfrm>
            <a:off x="828136" y="5952226"/>
            <a:ext cx="1535998" cy="400110"/>
          </a:xfrm>
          <a:prstGeom prst="rect">
            <a:avLst/>
          </a:prstGeom>
          <a:noFill/>
        </p:spPr>
        <p:txBody>
          <a:bodyPr wrap="none" rtlCol="0">
            <a:spAutoFit/>
          </a:bodyPr>
          <a:lstStyle/>
          <a:p>
            <a:r>
              <a:rPr lang="en-US" sz="2000" dirty="0" smtClean="0"/>
              <a:t>-1+1-3-1=-4</a:t>
            </a:r>
            <a:endParaRPr lang="en-I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animEffect transition="in" filter="fade">
                                      <p:cBhvr>
                                        <p:cTn id="7" dur="500"/>
                                        <p:tgtEl>
                                          <p:spTgt spid="6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3"/>
                                        </p:tgtEl>
                                        <p:attrNameLst>
                                          <p:attrName>style.visibility</p:attrName>
                                        </p:attrNameLst>
                                      </p:cBhvr>
                                      <p:to>
                                        <p:strVal val="visible"/>
                                      </p:to>
                                    </p:set>
                                    <p:animEffect transition="in" filter="fade">
                                      <p:cBhvr>
                                        <p:cTn id="12"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52</a:t>
            </a:fld>
            <a:endParaRPr/>
          </a:p>
        </p:txBody>
      </p:sp>
      <p:sp>
        <p:nvSpPr>
          <p:cNvPr id="630" name="Google Shape;630;p67"/>
          <p:cNvSpPr txBox="1"/>
          <p:nvPr/>
        </p:nvSpPr>
        <p:spPr>
          <a:xfrm>
            <a:off x="152400" y="133350"/>
            <a:ext cx="8915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12.29:  </a:t>
            </a:r>
            <a:r>
              <a:rPr lang="en-US" sz="2000" b="1" i="1" u="none">
                <a:solidFill>
                  <a:schemeClr val="dk1"/>
                </a:solidFill>
                <a:latin typeface="Times"/>
                <a:ea typeface="Times"/>
                <a:cs typeface="Times"/>
                <a:sym typeface="Times"/>
              </a:rPr>
              <a:t>General rules and examples of creating Walsh tables</a:t>
            </a:r>
            <a:endParaRPr/>
          </a:p>
        </p:txBody>
      </p:sp>
      <p:pic>
        <p:nvPicPr>
          <p:cNvPr id="631" name="Google Shape;631;p67"/>
          <p:cNvPicPr preferRelativeResize="0"/>
          <p:nvPr/>
        </p:nvPicPr>
        <p:blipFill rotWithShape="1">
          <a:blip r:embed="rId3">
            <a:alphaModFix/>
          </a:blip>
          <a:srcRect/>
          <a:stretch/>
        </p:blipFill>
        <p:spPr>
          <a:xfrm>
            <a:off x="1828800" y="3636962"/>
            <a:ext cx="5353050" cy="2535237"/>
          </a:xfrm>
          <a:prstGeom prst="rect">
            <a:avLst/>
          </a:prstGeom>
          <a:noFill/>
          <a:ln>
            <a:noFill/>
          </a:ln>
        </p:spPr>
      </p:pic>
      <p:pic>
        <p:nvPicPr>
          <p:cNvPr id="632" name="Google Shape;632;p67"/>
          <p:cNvPicPr preferRelativeResize="0"/>
          <p:nvPr/>
        </p:nvPicPr>
        <p:blipFill rotWithShape="1">
          <a:blip r:embed="rId4">
            <a:alphaModFix/>
          </a:blip>
          <a:srcRect/>
          <a:stretch/>
        </p:blipFill>
        <p:spPr>
          <a:xfrm>
            <a:off x="2497137" y="1273175"/>
            <a:ext cx="4016375" cy="1828800"/>
          </a:xfrm>
          <a:prstGeom prst="rect">
            <a:avLst/>
          </a:prstGeom>
          <a:noFill/>
          <a:ln>
            <a:noFill/>
          </a:ln>
        </p:spPr>
      </p:pic>
      <p:sp>
        <p:nvSpPr>
          <p:cNvPr id="2" name="TextBox 1"/>
          <p:cNvSpPr txBox="1"/>
          <p:nvPr/>
        </p:nvSpPr>
        <p:spPr>
          <a:xfrm>
            <a:off x="1258772" y="762001"/>
            <a:ext cx="1140056" cy="400110"/>
          </a:xfrm>
          <a:prstGeom prst="rect">
            <a:avLst/>
          </a:prstGeom>
          <a:noFill/>
        </p:spPr>
        <p:txBody>
          <a:bodyPr wrap="none" rtlCol="0">
            <a:spAutoFit/>
          </a:bodyPr>
          <a:lstStyle/>
          <a:p>
            <a:r>
              <a:rPr lang="en-US" sz="2000" dirty="0" smtClean="0"/>
              <a:t>2</a:t>
            </a:r>
            <a:r>
              <a:rPr lang="en-US" sz="2000" baseline="30000" dirty="0" smtClean="0"/>
              <a:t>n</a:t>
            </a:r>
            <a:r>
              <a:rPr lang="en-US" sz="2000" dirty="0" smtClean="0"/>
              <a:t>=2 4 8</a:t>
            </a:r>
            <a:endParaRPr lang="en-IN" sz="2000" dirty="0"/>
          </a:p>
        </p:txBody>
      </p:sp>
      <p:sp>
        <p:nvSpPr>
          <p:cNvPr id="3" name="TextBox 2"/>
          <p:cNvSpPr txBox="1"/>
          <p:nvPr/>
        </p:nvSpPr>
        <p:spPr>
          <a:xfrm>
            <a:off x="4054415" y="762001"/>
            <a:ext cx="3012363" cy="369332"/>
          </a:xfrm>
          <a:prstGeom prst="rect">
            <a:avLst/>
          </a:prstGeom>
          <a:noFill/>
        </p:spPr>
        <p:txBody>
          <a:bodyPr wrap="none" rtlCol="0">
            <a:spAutoFit/>
          </a:bodyPr>
          <a:lstStyle/>
          <a:p>
            <a:r>
              <a:rPr lang="en-US" sz="1800" dirty="0" smtClean="0"/>
              <a:t>Here 2N=denote no of rows</a:t>
            </a: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anim calcmode="lin" valueType="num">
                                      <p:cBhvr additive="base">
                                        <p:cTn id="7" dur="500"/>
                                        <p:tgtEl>
                                          <p:spTgt spid="632"/>
                                        </p:tgtEl>
                                        <p:attrNameLst>
                                          <p:attrName>ppt_w</p:attrName>
                                        </p:attrNameLst>
                                      </p:cBhvr>
                                      <p:tavLst>
                                        <p:tav tm="0">
                                          <p:val>
                                            <p:strVal val="0"/>
                                          </p:val>
                                        </p:tav>
                                        <p:tav tm="100000">
                                          <p:val>
                                            <p:strVal val="#ppt_w"/>
                                          </p:val>
                                        </p:tav>
                                      </p:tavLst>
                                    </p:anim>
                                    <p:anim calcmode="lin" valueType="num">
                                      <p:cBhvr additive="base">
                                        <p:cTn id="8" dur="500"/>
                                        <p:tgtEl>
                                          <p:spTgt spid="63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31"/>
                                        </p:tgtEl>
                                        <p:attrNameLst>
                                          <p:attrName>style.visibility</p:attrName>
                                        </p:attrNameLst>
                                      </p:cBhvr>
                                      <p:to>
                                        <p:strVal val="visible"/>
                                      </p:to>
                                    </p:set>
                                    <p:anim calcmode="lin" valueType="num">
                                      <p:cBhvr additive="base">
                                        <p:cTn id="13" dur="500"/>
                                        <p:tgtEl>
                                          <p:spTgt spid="631"/>
                                        </p:tgtEl>
                                        <p:attrNameLst>
                                          <p:attrName>ppt_w</p:attrName>
                                        </p:attrNameLst>
                                      </p:cBhvr>
                                      <p:tavLst>
                                        <p:tav tm="0">
                                          <p:val>
                                            <p:strVal val="0"/>
                                          </p:val>
                                        </p:tav>
                                        <p:tav tm="100000">
                                          <p:val>
                                            <p:strVal val="#ppt_w"/>
                                          </p:val>
                                        </p:tav>
                                      </p:tavLst>
                                    </p:anim>
                                    <p:anim calcmode="lin" valueType="num">
                                      <p:cBhvr additive="base">
                                        <p:cTn id="14" dur="500"/>
                                        <p:tgtEl>
                                          <p:spTgt spid="63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8"/>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Find the chips for a network with</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0" i="0" u="none">
                <a:solidFill>
                  <a:srgbClr val="FF0000"/>
                </a:solidFill>
                <a:latin typeface="Times New Roman"/>
                <a:ea typeface="Times New Roman"/>
                <a:cs typeface="Times New Roman"/>
                <a:sym typeface="Times New Roman"/>
              </a:rPr>
              <a:t>a. </a:t>
            </a:r>
            <a:r>
              <a:rPr lang="en-US" sz="2800" b="0" i="0" u="none">
                <a:solidFill>
                  <a:schemeClr val="dk1"/>
                </a:solidFill>
                <a:latin typeface="Times New Roman"/>
                <a:ea typeface="Times New Roman"/>
                <a:cs typeface="Times New Roman"/>
                <a:sym typeface="Times New Roman"/>
              </a:rPr>
              <a:t>Two stations</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0" i="0" u="none">
                <a:solidFill>
                  <a:srgbClr val="FF0000"/>
                </a:solidFill>
                <a:latin typeface="Times New Roman"/>
                <a:ea typeface="Times New Roman"/>
                <a:cs typeface="Times New Roman"/>
                <a:sym typeface="Times New Roman"/>
              </a:rPr>
              <a:t>b. </a:t>
            </a:r>
            <a:r>
              <a:rPr lang="en-US" sz="2800" b="0" i="0" u="none">
                <a:solidFill>
                  <a:schemeClr val="dk1"/>
                </a:solidFill>
                <a:latin typeface="Times New Roman"/>
                <a:ea typeface="Times New Roman"/>
                <a:cs typeface="Times New Roman"/>
                <a:sym typeface="Times New Roman"/>
              </a:rPr>
              <a:t>Four stations</a:t>
            </a:r>
            <a:endParaRPr/>
          </a:p>
        </p:txBody>
      </p:sp>
      <p:grpSp>
        <p:nvGrpSpPr>
          <p:cNvPr id="639" name="Google Shape;639;p68"/>
          <p:cNvGrpSpPr/>
          <p:nvPr/>
        </p:nvGrpSpPr>
        <p:grpSpPr>
          <a:xfrm>
            <a:off x="0" y="0"/>
            <a:ext cx="9144000" cy="609600"/>
            <a:chOff x="0" y="2448"/>
            <a:chExt cx="5760" cy="384"/>
          </a:xfrm>
        </p:grpSpPr>
        <p:sp>
          <p:nvSpPr>
            <p:cNvPr id="640" name="Google Shape;640;p6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41" name="Google Shape;641;p6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12.6</a:t>
              </a:r>
              <a:endParaRPr/>
            </a:p>
          </p:txBody>
        </p:sp>
      </p:grpSp>
      <p:pic>
        <p:nvPicPr>
          <p:cNvPr id="642" name="Google Shape;642;p68"/>
          <p:cNvPicPr preferRelativeResize="0"/>
          <p:nvPr/>
        </p:nvPicPr>
        <p:blipFill rotWithShape="1">
          <a:blip r:embed="rId3">
            <a:alphaModFix/>
          </a:blip>
          <a:srcRect/>
          <a:stretch/>
        </p:blipFill>
        <p:spPr>
          <a:xfrm>
            <a:off x="47625" y="2362200"/>
            <a:ext cx="8804275" cy="2005012"/>
          </a:xfrm>
          <a:prstGeom prst="rect">
            <a:avLst/>
          </a:prstGeom>
          <a:noFill/>
          <a:ln>
            <a:noFill/>
          </a:ln>
        </p:spPr>
      </p:pic>
      <p:sp>
        <p:nvSpPr>
          <p:cNvPr id="643" name="Google Shape;643;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2"/>
                                        </p:tgtEl>
                                        <p:attrNameLst>
                                          <p:attrName>style.visibility</p:attrName>
                                        </p:attrNameLst>
                                      </p:cBhvr>
                                      <p:to>
                                        <p:strVal val="visible"/>
                                      </p:to>
                                    </p:set>
                                    <p:animEffect transition="in" filter="fade">
                                      <p:cBhvr>
                                        <p:cTn id="7" dur="500"/>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9"/>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What is the number of sequences if we have 90 stations in our network?</a:t>
            </a:r>
            <a:endParaRPr/>
          </a:p>
        </p:txBody>
      </p:sp>
      <p:grpSp>
        <p:nvGrpSpPr>
          <p:cNvPr id="650" name="Google Shape;650;p69"/>
          <p:cNvGrpSpPr/>
          <p:nvPr/>
        </p:nvGrpSpPr>
        <p:grpSpPr>
          <a:xfrm>
            <a:off x="0" y="0"/>
            <a:ext cx="9144000" cy="609600"/>
            <a:chOff x="0" y="2448"/>
            <a:chExt cx="5760" cy="384"/>
          </a:xfrm>
        </p:grpSpPr>
        <p:sp>
          <p:nvSpPr>
            <p:cNvPr id="651" name="Google Shape;651;p6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2" name="Google Shape;652;p69"/>
            <p:cNvSpPr txBox="1"/>
            <p:nvPr/>
          </p:nvSpPr>
          <p:spPr>
            <a:xfrm>
              <a:off x="0" y="2448"/>
              <a:ext cx="1941"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 7</a:t>
              </a:r>
              <a:endParaRPr/>
            </a:p>
          </p:txBody>
        </p:sp>
      </p:grpSp>
      <p:pic>
        <p:nvPicPr>
          <p:cNvPr id="653" name="Google Shape;653;p69"/>
          <p:cNvPicPr preferRelativeResize="0"/>
          <p:nvPr/>
        </p:nvPicPr>
        <p:blipFill rotWithShape="1">
          <a:blip r:embed="rId3">
            <a:alphaModFix/>
          </a:blip>
          <a:srcRect/>
          <a:stretch/>
        </p:blipFill>
        <p:spPr>
          <a:xfrm>
            <a:off x="76200" y="1828800"/>
            <a:ext cx="8370887" cy="863600"/>
          </a:xfrm>
          <a:prstGeom prst="rect">
            <a:avLst/>
          </a:prstGeom>
          <a:noFill/>
          <a:ln>
            <a:noFill/>
          </a:ln>
        </p:spPr>
      </p:pic>
      <p:sp>
        <p:nvSpPr>
          <p:cNvPr id="654" name="Google Shape;654;p6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54</a:t>
            </a:fld>
            <a:endParaRPr/>
          </a:p>
        </p:txBody>
      </p:sp>
      <p:sp>
        <p:nvSpPr>
          <p:cNvPr id="2" name="TextBox 1"/>
          <p:cNvSpPr txBox="1"/>
          <p:nvPr/>
        </p:nvSpPr>
        <p:spPr>
          <a:xfrm>
            <a:off x="1378424" y="4176215"/>
            <a:ext cx="3871573" cy="369332"/>
          </a:xfrm>
          <a:prstGeom prst="rect">
            <a:avLst/>
          </a:prstGeom>
          <a:noFill/>
        </p:spPr>
        <p:txBody>
          <a:bodyPr wrap="none" rtlCol="0">
            <a:spAutoFit/>
          </a:bodyPr>
          <a:lstStyle/>
          <a:p>
            <a:r>
              <a:rPr lang="en-US" sz="1800" dirty="0" smtClean="0">
                <a:solidFill>
                  <a:srgbClr val="00B0F0"/>
                </a:solidFill>
              </a:rPr>
              <a:t>No of sequences needs station = 2</a:t>
            </a:r>
            <a:r>
              <a:rPr lang="en-US" sz="1800" baseline="30000" dirty="0" smtClean="0">
                <a:solidFill>
                  <a:srgbClr val="00B0F0"/>
                </a:solidFill>
              </a:rPr>
              <a:t>m</a:t>
            </a:r>
            <a:endParaRPr lang="en-IN" sz="1800"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fade">
                                      <p:cBhvr>
                                        <p:cTn id="7" dur="5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0"/>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Prove that a receiving station can get the data sent by a specific sender if it multiplies the entire data on the channel by the sender’s chip code and then divides it by the number of stations.</a:t>
            </a:r>
            <a:endParaRPr/>
          </a:p>
        </p:txBody>
      </p:sp>
      <p:grpSp>
        <p:nvGrpSpPr>
          <p:cNvPr id="661" name="Google Shape;661;p70"/>
          <p:cNvGrpSpPr/>
          <p:nvPr/>
        </p:nvGrpSpPr>
        <p:grpSpPr>
          <a:xfrm>
            <a:off x="0" y="0"/>
            <a:ext cx="9144000" cy="609600"/>
            <a:chOff x="0" y="2448"/>
            <a:chExt cx="5760" cy="384"/>
          </a:xfrm>
        </p:grpSpPr>
        <p:sp>
          <p:nvSpPr>
            <p:cNvPr id="662" name="Google Shape;662;p7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3" name="Google Shape;663;p70"/>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12.8</a:t>
              </a:r>
              <a:endParaRPr/>
            </a:p>
          </p:txBody>
        </p:sp>
      </p:grpSp>
      <p:pic>
        <p:nvPicPr>
          <p:cNvPr id="664" name="Google Shape;664;p70"/>
          <p:cNvPicPr preferRelativeResize="0"/>
          <p:nvPr/>
        </p:nvPicPr>
        <p:blipFill rotWithShape="1">
          <a:blip r:embed="rId3">
            <a:alphaModFix/>
          </a:blip>
          <a:srcRect/>
          <a:stretch/>
        </p:blipFill>
        <p:spPr>
          <a:xfrm>
            <a:off x="279400" y="2978150"/>
            <a:ext cx="8432800" cy="2203450"/>
          </a:xfrm>
          <a:prstGeom prst="rect">
            <a:avLst/>
          </a:prstGeom>
          <a:noFill/>
          <a:ln>
            <a:noFill/>
          </a:ln>
        </p:spPr>
      </p:pic>
      <p:sp>
        <p:nvSpPr>
          <p:cNvPr id="665" name="Google Shape;665;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4"/>
                                        </p:tgtEl>
                                        <p:attrNameLst>
                                          <p:attrName>style.visibility</p:attrName>
                                        </p:attrNameLst>
                                      </p:cBhvr>
                                      <p:to>
                                        <p:strVal val="visible"/>
                                      </p:to>
                                    </p:set>
                                    <p:animEffect transition="in" filter="fade">
                                      <p:cBhvr>
                                        <p:cTn id="7" dur="5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6</a:t>
            </a:fld>
            <a:endParaRPr/>
          </a:p>
        </p:txBody>
      </p:sp>
      <p:sp>
        <p:nvSpPr>
          <p:cNvPr id="148" name="Google Shape;148;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9" name="Google Shape;149;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 name="Google Shape;150;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1" name="Google Shape;151;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2" name="Google Shape;152;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3" name="Google Shape;153;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4" name="Google Shape;154;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5" name="Google Shape;155;p21"/>
          <p:cNvSpPr txBox="1"/>
          <p:nvPr/>
        </p:nvSpPr>
        <p:spPr>
          <a:xfrm>
            <a:off x="1143000" y="0"/>
            <a:ext cx="3359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12.12.1  ALOHA</a:t>
            </a:r>
            <a:endParaRPr/>
          </a:p>
        </p:txBody>
      </p:sp>
      <p:sp>
        <p:nvSpPr>
          <p:cNvPr id="156" name="Google Shape;156;p21"/>
          <p:cNvSpPr txBox="1"/>
          <p:nvPr/>
        </p:nvSpPr>
        <p:spPr>
          <a:xfrm>
            <a:off x="381000" y="1293812"/>
            <a:ext cx="7924800" cy="3970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ALOHA, the earliest random access method, was developed at the University of Hawaii in early 1970. </a:t>
            </a:r>
            <a:r>
              <a:rPr lang="en-US" sz="2800" b="1" i="1" u="none" dirty="0">
                <a:solidFill>
                  <a:srgbClr val="00B0F0"/>
                </a:solidFill>
                <a:latin typeface="Times New Roman"/>
                <a:ea typeface="Times New Roman"/>
                <a:cs typeface="Times New Roman"/>
                <a:sym typeface="Times New Roman"/>
              </a:rPr>
              <a:t>It was designed for a radio (wireless) LAN, but it can be used on any shared medium</a:t>
            </a:r>
            <a:r>
              <a:rPr lang="en-US" sz="2800" b="1" i="1" u="none" dirty="0">
                <a:solidFill>
                  <a:schemeClr val="dk1"/>
                </a:solidFill>
                <a:latin typeface="Times New Roman"/>
                <a:ea typeface="Times New Roman"/>
                <a:cs typeface="Times New Roman"/>
                <a:sym typeface="Times New Roman"/>
              </a:rPr>
              <a:t>. It is obvious that there are potential collisions in this arrangement. The medium is shared between the stations. </a:t>
            </a:r>
            <a:r>
              <a:rPr lang="en-US" sz="2800" b="1" i="1" u="none" dirty="0">
                <a:solidFill>
                  <a:srgbClr val="00B0F0"/>
                </a:solidFill>
                <a:latin typeface="Times New Roman"/>
                <a:ea typeface="Times New Roman"/>
                <a:cs typeface="Times New Roman"/>
                <a:sym typeface="Times New Roman"/>
              </a:rPr>
              <a:t>When a station sends data, another station may attempt to do so at the same time. The data from the two stations collide and become garbled.</a:t>
            </a:r>
            <a:endParaRPr dirty="0">
              <a:solidFill>
                <a:srgbClr val="00B0F0"/>
              </a:solidFill>
            </a:endParaRPr>
          </a:p>
        </p:txBody>
      </p:sp>
      <p:sp>
        <p:nvSpPr>
          <p:cNvPr id="2" name="TextBox 1"/>
          <p:cNvSpPr txBox="1"/>
          <p:nvPr/>
        </p:nvSpPr>
        <p:spPr>
          <a:xfrm>
            <a:off x="381000" y="5416976"/>
            <a:ext cx="8784777" cy="830997"/>
          </a:xfrm>
          <a:prstGeom prst="rect">
            <a:avLst/>
          </a:prstGeom>
          <a:noFill/>
        </p:spPr>
        <p:txBody>
          <a:bodyPr wrap="none" rtlCol="0">
            <a:spAutoFit/>
          </a:bodyPr>
          <a:lstStyle/>
          <a:p>
            <a:r>
              <a:rPr lang="en-US" sz="1600" dirty="0" smtClean="0">
                <a:solidFill>
                  <a:srgbClr val="00B0F0"/>
                </a:solidFill>
              </a:rPr>
              <a:t>S=Ge</a:t>
            </a:r>
            <a:r>
              <a:rPr lang="en-US" sz="1600" baseline="30000" dirty="0" smtClean="0">
                <a:solidFill>
                  <a:srgbClr val="00B0F0"/>
                </a:solidFill>
              </a:rPr>
              <a:t>-2G</a:t>
            </a:r>
            <a:endParaRPr lang="en-US" sz="1600" dirty="0" smtClean="0">
              <a:solidFill>
                <a:srgbClr val="00B0F0"/>
              </a:solidFill>
            </a:endParaRPr>
          </a:p>
          <a:p>
            <a:r>
              <a:rPr lang="en-US" sz="1600" dirty="0" smtClean="0">
                <a:solidFill>
                  <a:srgbClr val="00B0F0"/>
                </a:solidFill>
              </a:rPr>
              <a:t>S=Throughput of the </a:t>
            </a:r>
            <a:r>
              <a:rPr lang="en-US" sz="1600" dirty="0" err="1" smtClean="0">
                <a:solidFill>
                  <a:srgbClr val="00B0F0"/>
                </a:solidFill>
              </a:rPr>
              <a:t>system,representing</a:t>
            </a:r>
            <a:r>
              <a:rPr lang="en-US" sz="1600" dirty="0" smtClean="0">
                <a:solidFill>
                  <a:srgbClr val="00B0F0"/>
                </a:solidFill>
              </a:rPr>
              <a:t> the average no of successful transmission per frame</a:t>
            </a:r>
          </a:p>
          <a:p>
            <a:r>
              <a:rPr lang="en-US" sz="1600" dirty="0" smtClean="0">
                <a:solidFill>
                  <a:srgbClr val="00B0F0"/>
                </a:solidFill>
              </a:rPr>
              <a:t>G=is the average no of transmission attempts per frame time (both success and </a:t>
            </a:r>
            <a:r>
              <a:rPr lang="en-US" sz="1600" dirty="0" err="1" smtClean="0">
                <a:solidFill>
                  <a:srgbClr val="00B0F0"/>
                </a:solidFill>
              </a:rPr>
              <a:t>unsuccess</a:t>
            </a:r>
            <a:r>
              <a:rPr lang="en-US" sz="1600" dirty="0" smtClean="0">
                <a:solidFill>
                  <a:srgbClr val="00B0F0"/>
                </a:solidFill>
              </a:rPr>
              <a:t>)</a:t>
            </a:r>
            <a:endParaRPr lang="en-IN" sz="1600" dirty="0">
              <a:solidFill>
                <a:srgbClr val="00B0F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7</a:t>
            </a:fld>
            <a:endParaRPr/>
          </a:p>
        </p:txBody>
      </p:sp>
      <p:sp>
        <p:nvSpPr>
          <p:cNvPr id="163" name="Google Shape;163;p2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12.2:  </a:t>
            </a:r>
            <a:r>
              <a:rPr lang="en-US" sz="2000" b="1" i="1" u="none">
                <a:solidFill>
                  <a:schemeClr val="dk1"/>
                </a:solidFill>
                <a:latin typeface="Times"/>
                <a:ea typeface="Times"/>
                <a:cs typeface="Times"/>
                <a:sym typeface="Times"/>
              </a:rPr>
              <a:t>Frames in a pure ALOHA network</a:t>
            </a:r>
            <a:endParaRPr/>
          </a:p>
        </p:txBody>
      </p:sp>
      <p:pic>
        <p:nvPicPr>
          <p:cNvPr id="164" name="Google Shape;164;p22"/>
          <p:cNvPicPr preferRelativeResize="0"/>
          <p:nvPr/>
        </p:nvPicPr>
        <p:blipFill rotWithShape="1">
          <a:blip r:embed="rId3">
            <a:alphaModFix/>
          </a:blip>
          <a:srcRect/>
          <a:stretch/>
        </p:blipFill>
        <p:spPr>
          <a:xfrm>
            <a:off x="228600" y="1981200"/>
            <a:ext cx="8615362" cy="304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8</a:t>
            </a:fld>
            <a:endParaRPr/>
          </a:p>
        </p:txBody>
      </p:sp>
      <p:sp>
        <p:nvSpPr>
          <p:cNvPr id="171" name="Google Shape;171;p2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12.3:  </a:t>
            </a:r>
            <a:r>
              <a:rPr lang="en-US" sz="2000" b="1" i="1" u="none">
                <a:solidFill>
                  <a:schemeClr val="dk1"/>
                </a:solidFill>
                <a:latin typeface="Times"/>
                <a:ea typeface="Times"/>
                <a:cs typeface="Times"/>
                <a:sym typeface="Times"/>
              </a:rPr>
              <a:t>Procedure for pure ALOHA protocol</a:t>
            </a:r>
            <a:endParaRPr/>
          </a:p>
        </p:txBody>
      </p:sp>
      <p:pic>
        <p:nvPicPr>
          <p:cNvPr id="172" name="Google Shape;172;p23"/>
          <p:cNvPicPr preferRelativeResize="0"/>
          <p:nvPr/>
        </p:nvPicPr>
        <p:blipFill rotWithShape="1">
          <a:blip r:embed="rId3">
            <a:alphaModFix/>
          </a:blip>
          <a:srcRect/>
          <a:stretch/>
        </p:blipFill>
        <p:spPr>
          <a:xfrm>
            <a:off x="2840037" y="2073275"/>
            <a:ext cx="5999162" cy="4175125"/>
          </a:xfrm>
          <a:prstGeom prst="rect">
            <a:avLst/>
          </a:prstGeom>
          <a:noFill/>
          <a:ln>
            <a:noFill/>
          </a:ln>
        </p:spPr>
      </p:pic>
      <p:pic>
        <p:nvPicPr>
          <p:cNvPr id="173" name="Google Shape;173;p23"/>
          <p:cNvPicPr preferRelativeResize="0"/>
          <p:nvPr/>
        </p:nvPicPr>
        <p:blipFill rotWithShape="1">
          <a:blip r:embed="rId4">
            <a:alphaModFix/>
          </a:blip>
          <a:srcRect/>
          <a:stretch/>
        </p:blipFill>
        <p:spPr>
          <a:xfrm>
            <a:off x="762000" y="1235075"/>
            <a:ext cx="3690937" cy="167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2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2000"/>
                                  </p:stCondLst>
                                  <p:childTnLst>
                                    <p:set>
                                      <p:cBhvr>
                                        <p:cTn id="11"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p:nvPr/>
        </p:nvSpPr>
        <p:spPr>
          <a:xfrm>
            <a:off x="76200" y="696912"/>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stations on a wireless ALOHA network are a maximum of 600 km apart. If we assume that signals propagate at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3 × 10</a:t>
            </a:r>
            <a:r>
              <a:rPr lang="en-US" sz="2800" b="0" i="0" u="none" baseline="30000">
                <a:solidFill>
                  <a:schemeClr val="dk1"/>
                </a:solidFill>
                <a:latin typeface="Times New Roman"/>
                <a:ea typeface="Times New Roman"/>
                <a:cs typeface="Times New Roman"/>
                <a:sym typeface="Times New Roman"/>
              </a:rPr>
              <a:t>8</a:t>
            </a:r>
            <a:r>
              <a:rPr lang="en-US" sz="2800" b="0" i="0" u="none">
                <a:solidFill>
                  <a:schemeClr val="dk1"/>
                </a:solidFill>
                <a:latin typeface="Times New Roman"/>
                <a:ea typeface="Times New Roman"/>
                <a:cs typeface="Times New Roman"/>
                <a:sym typeface="Times New Roman"/>
              </a:rPr>
              <a:t> m/s, we find T</a:t>
            </a:r>
            <a:r>
              <a:rPr lang="en-US" sz="2800" b="0" i="0" u="none" baseline="-25000">
                <a:solidFill>
                  <a:schemeClr val="dk1"/>
                </a:solidFill>
                <a:latin typeface="Times New Roman"/>
                <a:ea typeface="Times New Roman"/>
                <a:cs typeface="Times New Roman"/>
                <a:sym typeface="Times New Roman"/>
              </a:rPr>
              <a:t>p</a:t>
            </a:r>
            <a:r>
              <a:rPr lang="en-US" sz="2800" b="0" i="0" u="none">
                <a:solidFill>
                  <a:schemeClr val="dk1"/>
                </a:solidFill>
                <a:latin typeface="Times New Roman"/>
                <a:ea typeface="Times New Roman"/>
                <a:cs typeface="Times New Roman"/>
                <a:sym typeface="Times New Roman"/>
              </a:rPr>
              <a:t> = (600 × 10</a:t>
            </a:r>
            <a:r>
              <a:rPr lang="en-US" sz="2800" b="0" i="0" u="none" baseline="30000">
                <a:solidFill>
                  <a:schemeClr val="dk1"/>
                </a:solidFill>
                <a:latin typeface="Times New Roman"/>
                <a:ea typeface="Times New Roman"/>
                <a:cs typeface="Times New Roman"/>
                <a:sym typeface="Times New Roman"/>
              </a:rPr>
              <a:t>3</a:t>
            </a:r>
            <a:r>
              <a:rPr lang="en-US" sz="2800" b="0" i="0" u="none">
                <a:solidFill>
                  <a:schemeClr val="dk1"/>
                </a:solidFill>
                <a:latin typeface="Times New Roman"/>
                <a:ea typeface="Times New Roman"/>
                <a:cs typeface="Times New Roman"/>
                <a:sym typeface="Times New Roman"/>
              </a:rPr>
              <a:t>) / (3 × 10</a:t>
            </a:r>
            <a:r>
              <a:rPr lang="en-US" sz="2800" b="0" i="0" u="none" baseline="30000">
                <a:solidFill>
                  <a:schemeClr val="dk1"/>
                </a:solidFill>
                <a:latin typeface="Times New Roman"/>
                <a:ea typeface="Times New Roman"/>
                <a:cs typeface="Times New Roman"/>
                <a:sym typeface="Times New Roman"/>
              </a:rPr>
              <a:t>8</a:t>
            </a:r>
            <a:r>
              <a:rPr lang="en-US" sz="2800" b="0" i="0" u="none">
                <a:solidFill>
                  <a:schemeClr val="dk1"/>
                </a:solidFill>
                <a:latin typeface="Times New Roman"/>
                <a:ea typeface="Times New Roman"/>
                <a:cs typeface="Times New Roman"/>
                <a:sym typeface="Times New Roman"/>
              </a:rPr>
              <a:t>) = 2 ms. For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K = 2, the range of R is {0, 1, 2, 3}. This means that T</a:t>
            </a:r>
            <a:r>
              <a:rPr lang="en-US" sz="2800" b="0" i="0" u="none" baseline="-25000">
                <a:solidFill>
                  <a:schemeClr val="dk1"/>
                </a:solidFill>
                <a:latin typeface="Times New Roman"/>
                <a:ea typeface="Times New Roman"/>
                <a:cs typeface="Times New Roman"/>
                <a:sym typeface="Times New Roman"/>
              </a:rPr>
              <a:t>B</a:t>
            </a:r>
            <a:r>
              <a:rPr lang="en-US" sz="2800" b="0" i="0" u="none">
                <a:solidFill>
                  <a:schemeClr val="dk1"/>
                </a:solidFill>
                <a:latin typeface="Times New Roman"/>
                <a:ea typeface="Times New Roman"/>
                <a:cs typeface="Times New Roman"/>
                <a:sym typeface="Times New Roman"/>
              </a:rPr>
              <a:t> can be 0, 2, 4, or 6 ms, based on the outcome of the random variable R.</a:t>
            </a:r>
            <a:endParaRPr/>
          </a:p>
        </p:txBody>
      </p:sp>
      <p:grpSp>
        <p:nvGrpSpPr>
          <p:cNvPr id="180" name="Google Shape;180;p24"/>
          <p:cNvGrpSpPr/>
          <p:nvPr/>
        </p:nvGrpSpPr>
        <p:grpSpPr>
          <a:xfrm>
            <a:off x="0" y="0"/>
            <a:ext cx="9144000" cy="609600"/>
            <a:chOff x="0" y="2448"/>
            <a:chExt cx="5760" cy="384"/>
          </a:xfrm>
        </p:grpSpPr>
        <p:sp>
          <p:nvSpPr>
            <p:cNvPr id="181" name="Google Shape;181;p2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2" name="Google Shape;182;p24"/>
            <p:cNvSpPr txBox="1"/>
            <p:nvPr/>
          </p:nvSpPr>
          <p:spPr>
            <a:xfrm>
              <a:off x="0" y="2448"/>
              <a:ext cx="1941"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12. 1</a:t>
              </a:r>
              <a:endParaRPr/>
            </a:p>
          </p:txBody>
        </p:sp>
      </p:grpSp>
      <p:sp>
        <p:nvSpPr>
          <p:cNvPr id="183" name="Google Shape;183;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12.</a:t>
            </a:r>
            <a:fld id="{00000000-1234-1234-1234-123412341234}" type="slidenum">
              <a:rPr lang="en-US" sz="1200" b="1" i="0" u="none">
                <a:solidFill>
                  <a:schemeClr val="dk1"/>
                </a:solidFill>
                <a:latin typeface="Arial"/>
                <a:ea typeface="Arial"/>
                <a:cs typeface="Arial"/>
                <a:sym typeface="Arial"/>
              </a:rPr>
              <a:t>9</a:t>
            </a:fld>
            <a:endParaRPr/>
          </a:p>
        </p:txBody>
      </p:sp>
      <p:sp>
        <p:nvSpPr>
          <p:cNvPr id="2" name="TextBox 1"/>
          <p:cNvSpPr txBox="1"/>
          <p:nvPr/>
        </p:nvSpPr>
        <p:spPr>
          <a:xfrm>
            <a:off x="1535502" y="3968151"/>
            <a:ext cx="2770310" cy="2308324"/>
          </a:xfrm>
          <a:prstGeom prst="rect">
            <a:avLst/>
          </a:prstGeom>
          <a:noFill/>
        </p:spPr>
        <p:txBody>
          <a:bodyPr wrap="none" rtlCol="0">
            <a:spAutoFit/>
          </a:bodyPr>
          <a:lstStyle/>
          <a:p>
            <a:r>
              <a:rPr lang="en-US" sz="3600" dirty="0" smtClean="0"/>
              <a:t>R={0,1,2,3}</a:t>
            </a:r>
          </a:p>
          <a:p>
            <a:r>
              <a:rPr lang="en-US" sz="3600" dirty="0" err="1" smtClean="0"/>
              <a:t>T</a:t>
            </a:r>
            <a:r>
              <a:rPr lang="en-US" sz="3600" baseline="-25000" dirty="0" err="1" smtClean="0"/>
              <a:t>p</a:t>
            </a:r>
            <a:r>
              <a:rPr lang="en-US" sz="3600" dirty="0" smtClean="0"/>
              <a:t>=2</a:t>
            </a:r>
          </a:p>
          <a:p>
            <a:r>
              <a:rPr lang="en-US" sz="3600" dirty="0" smtClean="0"/>
              <a:t>T</a:t>
            </a:r>
            <a:r>
              <a:rPr lang="en-US" sz="3600" baseline="-25000" dirty="0" smtClean="0"/>
              <a:t>B</a:t>
            </a:r>
            <a:r>
              <a:rPr lang="en-US" sz="3600" dirty="0" smtClean="0"/>
              <a:t>=R*</a:t>
            </a:r>
            <a:r>
              <a:rPr lang="en-US" sz="3600" dirty="0" err="1" smtClean="0"/>
              <a:t>T</a:t>
            </a:r>
            <a:r>
              <a:rPr lang="en-US" sz="3600" baseline="-25000" dirty="0" err="1" smtClean="0"/>
              <a:t>p</a:t>
            </a:r>
            <a:endParaRPr lang="en-US" sz="3600" baseline="-25000" dirty="0" smtClean="0"/>
          </a:p>
          <a:p>
            <a:r>
              <a:rPr lang="en-US" sz="3600" baseline="-25000" dirty="0" smtClean="0"/>
              <a:t> </a:t>
            </a:r>
            <a:r>
              <a:rPr lang="en-US" sz="3600" dirty="0" smtClean="0"/>
              <a:t>    ={0 2 4 6}</a:t>
            </a:r>
            <a:endParaRPr lang="en-IN" sz="3600" dirty="0"/>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2102</Words>
  <Application>Microsoft Office PowerPoint</Application>
  <PresentationFormat>On-screen Show (4:3)</PresentationFormat>
  <Paragraphs>273</Paragraphs>
  <Slides>55</Slides>
  <Notes>55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55</vt:i4>
      </vt:variant>
    </vt:vector>
  </HeadingPairs>
  <TitlesOfParts>
    <vt:vector size="65" baseType="lpstr">
      <vt:lpstr>Times New Roman</vt:lpstr>
      <vt:lpstr>Noto Sans Symbols</vt:lpstr>
      <vt:lpstr>Aharoni</vt:lpstr>
      <vt:lpstr>Arial</vt:lpstr>
      <vt:lpstr>Times</vt:lpstr>
      <vt:lpstr>Tahoma</vt:lpstr>
      <vt:lpstr>Palatino</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4</cp:revision>
  <dcterms:modified xsi:type="dcterms:W3CDTF">2024-05-25T12:40:08Z</dcterms:modified>
</cp:coreProperties>
</file>